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2.xml" ContentType="application/vnd.openxmlformats-officedocument.presentationml.comments+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554" r:id="rId3"/>
    <p:sldId id="542" r:id="rId4"/>
    <p:sldId id="556" r:id="rId5"/>
    <p:sldId id="557" r:id="rId6"/>
    <p:sldId id="264" r:id="rId7"/>
    <p:sldId id="257" r:id="rId8"/>
    <p:sldId id="268" r:id="rId9"/>
    <p:sldId id="558" r:id="rId10"/>
    <p:sldId id="541" r:id="rId11"/>
    <p:sldId id="258" r:id="rId12"/>
    <p:sldId id="572" r:id="rId13"/>
    <p:sldId id="571" r:id="rId14"/>
    <p:sldId id="573" r:id="rId15"/>
    <p:sldId id="567" r:id="rId16"/>
    <p:sldId id="563" r:id="rId17"/>
    <p:sldId id="550" r:id="rId18"/>
    <p:sldId id="562" r:id="rId19"/>
    <p:sldId id="561" r:id="rId20"/>
    <p:sldId id="574" r:id="rId21"/>
    <p:sldId id="544" r:id="rId22"/>
    <p:sldId id="568" r:id="rId23"/>
    <p:sldId id="575" r:id="rId24"/>
    <p:sldId id="260" r:id="rId25"/>
    <p:sldId id="261" r:id="rId26"/>
    <p:sldId id="577" r:id="rId27"/>
    <p:sldId id="262" r:id="rId28"/>
    <p:sldId id="564" r:id="rId29"/>
    <p:sldId id="279" r:id="rId30"/>
    <p:sldId id="280" r:id="rId31"/>
    <p:sldId id="282" r:id="rId32"/>
    <p:sldId id="283" r:id="rId33"/>
    <p:sldId id="284" r:id="rId34"/>
    <p:sldId id="285" r:id="rId35"/>
    <p:sldId id="576" r:id="rId36"/>
    <p:sldId id="57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sneem Jivanjee"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0056"/>
    <a:srgbClr val="F8F3D3"/>
    <a:srgbClr val="3E0F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510"/>
  </p:normalViewPr>
  <p:slideViewPr>
    <p:cSldViewPr snapToGrid="0">
      <p:cViewPr>
        <p:scale>
          <a:sx n="97" d="100"/>
          <a:sy n="97" d="100"/>
        </p:scale>
        <p:origin x="17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21T17:15:40.240" idx="1">
    <p:pos x="387" y="652"/>
    <p:text>issues w loading density. discuss in where this become issues - precious sample, we dont want to waste cells, scaling things will be a prob, 10x is not as scalable w more samples it becomes more expensive.</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1-21T17:16:54.850" idx="2">
    <p:pos x="1483" y="506"/>
    <p:text>transition from droplet to well, talk about wells and how we already have the compartments for the beads and cells</p:text>
    <p:extLst>
      <p:ext uri="{C676402C-5697-4E1C-873F-D02D1690AC5C}">
        <p15:threadingInfo xmlns:p15="http://schemas.microsoft.com/office/powerpoint/2012/main" timeZoneBias="0"/>
      </p:ext>
    </p:extLst>
  </p:cm>
  <p:cm authorId="1" dt="2022-01-21T17:16:54.850" idx="3">
    <p:pos x="1483" y="506"/>
    <p:text>there are other well approaches, take from alex slide</p:text>
    <p:extLst>
      <p:ext uri="{C676402C-5697-4E1C-873F-D02D1690AC5C}">
        <p15:threadingInfo xmlns:p15="http://schemas.microsoft.com/office/powerpoint/2012/main" timeZoneBias="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1-21T17:17:36.082" idx="4">
    <p:pos x="0" y="645"/>
    <p:text>give high level explanation before going into specific. give general overview and then dive into the specific steps</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47A3B-38EC-1646-8CD8-3D416AFB368E}"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DA469-8D64-5040-B0E2-11DB7BB9B8F5}" type="slidenum">
              <a:rPr lang="en-US" smtClean="0"/>
              <a:t>‹#›</a:t>
            </a:fld>
            <a:endParaRPr lang="en-US"/>
          </a:p>
        </p:txBody>
      </p:sp>
    </p:spTree>
    <p:extLst>
      <p:ext uri="{BB962C8B-B14F-4D97-AF65-F5344CB8AC3E}">
        <p14:creationId xmlns:p14="http://schemas.microsoft.com/office/powerpoint/2010/main" val="148952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libaccess.lib.mcmaster.ca/articles/nmeth.2639#ref-CR1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3</a:t>
            </a:fld>
            <a:endParaRPr lang="en-US"/>
          </a:p>
        </p:txBody>
      </p:sp>
    </p:spTree>
    <p:extLst>
      <p:ext uri="{BB962C8B-B14F-4D97-AF65-F5344CB8AC3E}">
        <p14:creationId xmlns:p14="http://schemas.microsoft.com/office/powerpoint/2010/main" val="374191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200"/>
              <a:buFont typeface="Calibri"/>
              <a:buNone/>
            </a:pPr>
            <a:r>
              <a:rPr lang="en-US" dirty="0">
                <a:solidFill>
                  <a:srgbClr val="000000"/>
                </a:solidFill>
              </a:rPr>
              <a:t>Full transcript assay.</a:t>
            </a:r>
            <a:endParaRPr dirty="0"/>
          </a:p>
          <a:p>
            <a:pPr marL="0" lvl="0" indent="0" algn="l" rtl="0">
              <a:spcBef>
                <a:spcPts val="600"/>
              </a:spcBef>
              <a:spcAft>
                <a:spcPts val="0"/>
              </a:spcAft>
              <a:buClr>
                <a:srgbClr val="000000"/>
              </a:buClr>
              <a:buSzPts val="1200"/>
              <a:buFont typeface="Calibri"/>
              <a:buNone/>
            </a:pPr>
            <a:r>
              <a:rPr lang="en-US" dirty="0">
                <a:solidFill>
                  <a:srgbClr val="000000"/>
                </a:solidFill>
              </a:rPr>
              <a:t>Uses template switching for 5' end capture.</a:t>
            </a:r>
            <a:endParaRPr dirty="0"/>
          </a:p>
          <a:p>
            <a:pPr marL="0" lvl="0" indent="0" algn="l" rtl="0">
              <a:spcBef>
                <a:spcPts val="0"/>
              </a:spcBef>
              <a:spcAft>
                <a:spcPts val="0"/>
              </a:spcAft>
              <a:buNone/>
            </a:pPr>
            <a:r>
              <a:rPr lang="en-US" dirty="0">
                <a:solidFill>
                  <a:srgbClr val="C0504D"/>
                </a:solidFill>
              </a:rPr>
              <a:t>labor intensive, slow, and costly </a:t>
            </a:r>
          </a:p>
          <a:p>
            <a:pPr marL="0" lvl="0" indent="0" algn="l" rtl="0">
              <a:spcBef>
                <a:spcPts val="0"/>
              </a:spcBef>
              <a:spcAft>
                <a:spcPts val="0"/>
              </a:spcAft>
              <a:buNone/>
            </a:pPr>
            <a:endParaRPr lang="en-US" dirty="0">
              <a:solidFill>
                <a:srgbClr val="C0504D"/>
              </a:solidFill>
            </a:endParaRPr>
          </a:p>
          <a:p>
            <a:pPr marL="0" lvl="0" indent="0" algn="l" rtl="0">
              <a:spcBef>
                <a:spcPts val="0"/>
              </a:spcBef>
              <a:spcAft>
                <a:spcPts val="0"/>
              </a:spcAft>
              <a:buNone/>
            </a:pPr>
            <a:r>
              <a:rPr lang="en-US" dirty="0">
                <a:solidFill>
                  <a:srgbClr val="C0504D"/>
                </a:solidFill>
              </a:rPr>
              <a:t>100s – 1000s of cells</a:t>
            </a:r>
            <a:endParaRPr dirty="0"/>
          </a:p>
        </p:txBody>
      </p:sp>
      <p:sp>
        <p:nvSpPr>
          <p:cNvPr id="350" name="Google Shape;3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Reverse transcription </a:t>
            </a:r>
          </a:p>
          <a:p>
            <a:r>
              <a:rPr lang="en-US" b="0" i="0" dirty="0">
                <a:solidFill>
                  <a:srgbClr val="222222"/>
                </a:solidFill>
                <a:effectLst/>
                <a:latin typeface="Harding"/>
              </a:rPr>
              <a:t>Cells are lysed in a solution that contains free dNTPs and tailed oligo-dT oligonucleotides (30-nt poly-dT stretch and a 25-nt universal 5′ anchor sequence) that are responsible for the priming of the RT reaction on polyadenylated RNA sequences. </a:t>
            </a:r>
          </a:p>
          <a:p>
            <a:r>
              <a:rPr lang="en-US" b="0" i="0" dirty="0">
                <a:solidFill>
                  <a:srgbClr val="222222"/>
                </a:solidFill>
                <a:effectLst/>
                <a:latin typeface="Harding"/>
              </a:rPr>
              <a:t>The free dNTPs are added in the initial step to improve the yield of RT-PCRs (probably through mechanisms that stabilize RNA-primer hybridizations)</a:t>
            </a:r>
            <a:endParaRPr lang="en-US" b="0"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Template switching using an oligo with l</a:t>
            </a:r>
            <a:r>
              <a:rPr lang="en-US" b="0" i="0" dirty="0">
                <a:solidFill>
                  <a:srgbClr val="222222"/>
                </a:solidFill>
                <a:effectLst/>
                <a:latin typeface="Harding"/>
              </a:rPr>
              <a:t>ocked nucleic acid (LNA)</a:t>
            </a:r>
            <a:r>
              <a:rPr lang="en-US" b="0" i="0" baseline="30000" dirty="0">
                <a:solidFill>
                  <a:srgbClr val="006699"/>
                </a:solidFill>
                <a:effectLst/>
                <a:latin typeface="Harding"/>
                <a:hlinkClick r:id="rId3" tooltip="Petersen, M. &amp; Wengel, J. Trends Biotechnol. 21, 74–81 (2003)."/>
              </a:rPr>
              <a:t>11</a:t>
            </a:r>
            <a:r>
              <a:rPr lang="en-US" b="0" i="0" dirty="0">
                <a:solidFill>
                  <a:srgbClr val="222222"/>
                </a:solidFill>
                <a:effectLst/>
                <a:latin typeface="Harding"/>
              </a:rPr>
              <a:t> guanylate at the TSO 3′ end (</a:t>
            </a:r>
            <a:r>
              <a:rPr lang="en-US" b="0" i="0" dirty="0" err="1">
                <a:solidFill>
                  <a:srgbClr val="222222"/>
                </a:solidFill>
                <a:effectLst/>
                <a:latin typeface="Harding"/>
              </a:rPr>
              <a:t>rGrG+G</a:t>
            </a:r>
            <a:r>
              <a:rPr lang="en-US" b="0" i="0" dirty="0">
                <a:solidFill>
                  <a:srgbClr val="222222"/>
                </a:solidFill>
                <a:effectLst/>
                <a:latin typeface="Harding"/>
              </a:rPr>
              <a:t>)</a:t>
            </a:r>
          </a:p>
          <a:p>
            <a:endParaRPr lang="en-US" b="0" i="0"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SS3 uses a template-switching oligo (TSO) consisting of a partial Tn5 motif</a:t>
            </a:r>
            <a:r>
              <a:rPr lang="en-US" b="0" i="0" baseline="30000" dirty="0">
                <a:solidFill>
                  <a:srgbClr val="006699"/>
                </a:solidFill>
                <a:effectLst/>
                <a:latin typeface="Harding"/>
              </a:rPr>
              <a:t> </a:t>
            </a:r>
            <a:r>
              <a:rPr lang="en-US" b="0" i="0" dirty="0">
                <a:solidFill>
                  <a:srgbClr val="222222"/>
                </a:solidFill>
                <a:effectLst/>
                <a:latin typeface="Harding"/>
              </a:rPr>
              <a:t> but that additionally has novel 11-bp tag sequence, followed by an 8-bp UMI sequence and three </a:t>
            </a:r>
            <a:r>
              <a:rPr lang="en-US" b="0" i="0" dirty="0" err="1">
                <a:solidFill>
                  <a:srgbClr val="222222"/>
                </a:solidFill>
                <a:effectLst/>
                <a:latin typeface="Harding"/>
              </a:rPr>
              <a:t>riboguanosines</a:t>
            </a:r>
            <a:r>
              <a:rPr lang="en-US" b="0" i="0" dirty="0">
                <a:solidFill>
                  <a:srgbClr val="222222"/>
                </a:solidFill>
                <a:effectLst/>
                <a:latin typeface="Harding"/>
              </a:rPr>
              <a:t>, the latter hybridizing to the non-templated nucleotide overhang at the end of the single-stranded cDNA</a:t>
            </a:r>
            <a:endParaRPr lang="en-US" dirty="0"/>
          </a:p>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16</a:t>
            </a:fld>
            <a:endParaRPr lang="en-US"/>
          </a:p>
        </p:txBody>
      </p:sp>
    </p:spTree>
    <p:extLst>
      <p:ext uri="{BB962C8B-B14F-4D97-AF65-F5344CB8AC3E}">
        <p14:creationId xmlns:p14="http://schemas.microsoft.com/office/powerpoint/2010/main" val="1600112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full cDNA amplification using PCR</a:t>
            </a:r>
            <a:endParaRPr lang="en-US" dirty="0"/>
          </a:p>
          <a:p>
            <a:endParaRPr lang="en-US" b="0" i="0" dirty="0">
              <a:solidFill>
                <a:srgbClr val="202124"/>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17</a:t>
            </a:fld>
            <a:endParaRPr lang="en-US"/>
          </a:p>
        </p:txBody>
      </p:sp>
    </p:spTree>
    <p:extLst>
      <p:ext uri="{BB962C8B-B14F-4D97-AF65-F5344CB8AC3E}">
        <p14:creationId xmlns:p14="http://schemas.microsoft.com/office/powerpoint/2010/main" val="404953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SS2 uses a </a:t>
            </a:r>
            <a:r>
              <a:rPr lang="en-US" b="0" i="0" dirty="0">
                <a:solidFill>
                  <a:srgbClr val="222222"/>
                </a:solidFill>
                <a:effectLst/>
                <a:latin typeface="Harding"/>
              </a:rPr>
              <a:t>Tn5 transposase that catalyzes </a:t>
            </a:r>
            <a:r>
              <a:rPr lang="en-US" b="0" i="1" dirty="0">
                <a:solidFill>
                  <a:srgbClr val="222222"/>
                </a:solidFill>
                <a:effectLst/>
                <a:latin typeface="Harding"/>
              </a:rPr>
              <a:t>in vitro</a:t>
            </a:r>
            <a:r>
              <a:rPr lang="en-US" b="0" i="0" dirty="0">
                <a:solidFill>
                  <a:srgbClr val="222222"/>
                </a:solidFill>
                <a:effectLst/>
                <a:latin typeface="Harding"/>
              </a:rPr>
              <a:t> integration of predetermined oligonucleotides into target DNA</a:t>
            </a:r>
            <a:endParaRPr lang="en-US" b="1" i="0" dirty="0">
              <a:solidFill>
                <a:srgbClr val="202124"/>
              </a:solidFill>
              <a:effectLst/>
              <a:latin typeface="arial" panose="020B0604020202020204" pitchFamily="34" charset="0"/>
            </a:endParaRPr>
          </a:p>
          <a:p>
            <a:endParaRPr lang="en-US" b="0" i="0" dirty="0">
              <a:solidFill>
                <a:srgbClr val="202124"/>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18</a:t>
            </a:fld>
            <a:endParaRPr lang="en-US"/>
          </a:p>
        </p:txBody>
      </p:sp>
    </p:spTree>
    <p:extLst>
      <p:ext uri="{BB962C8B-B14F-4D97-AF65-F5344CB8AC3E}">
        <p14:creationId xmlns:p14="http://schemas.microsoft.com/office/powerpoint/2010/main" val="2365995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19</a:t>
            </a:fld>
            <a:endParaRPr lang="en-US"/>
          </a:p>
        </p:txBody>
      </p:sp>
    </p:spTree>
    <p:extLst>
      <p:ext uri="{BB962C8B-B14F-4D97-AF65-F5344CB8AC3E}">
        <p14:creationId xmlns:p14="http://schemas.microsoft.com/office/powerpoint/2010/main" val="104520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20</a:t>
            </a:fld>
            <a:endParaRPr lang="en-US"/>
          </a:p>
        </p:txBody>
      </p:sp>
    </p:spTree>
    <p:extLst>
      <p:ext uri="{BB962C8B-B14F-4D97-AF65-F5344CB8AC3E}">
        <p14:creationId xmlns:p14="http://schemas.microsoft.com/office/powerpoint/2010/main" val="159029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66"/>
                </a:solidFill>
                <a:effectLst/>
                <a:latin typeface="Helvetica" pitchFamily="2" charset="0"/>
              </a:rPr>
              <a:t>They enable sequencing reads to be assigned to individual transcript molecules and thus the removal of amplification noise and biases from </a:t>
            </a:r>
            <a:r>
              <a:rPr lang="en-US" dirty="0" err="1">
                <a:solidFill>
                  <a:srgbClr val="000066"/>
                </a:solidFill>
                <a:effectLst/>
                <a:latin typeface="Helvetica" pitchFamily="2" charset="0"/>
              </a:rPr>
              <a:t>scRNA</a:t>
            </a:r>
            <a:r>
              <a:rPr lang="en-US" dirty="0">
                <a:solidFill>
                  <a:srgbClr val="000066"/>
                </a:solidFill>
                <a:effectLst/>
                <a:latin typeface="Helvetica" pitchFamily="2" charset="0"/>
              </a:rPr>
              <a:t>-Seq data</a:t>
            </a:r>
          </a:p>
          <a:p>
            <a:endParaRPr lang="en-US" dirty="0">
              <a:solidFill>
                <a:srgbClr val="000066"/>
              </a:solidFill>
              <a:effectLst/>
              <a:latin typeface="Helvetica" pitchFamily="2" charset="0"/>
            </a:endParaRPr>
          </a:p>
          <a:p>
            <a:r>
              <a:rPr lang="en-US" b="1" i="0" dirty="0">
                <a:solidFill>
                  <a:srgbClr val="202124"/>
                </a:solidFill>
                <a:effectLst/>
                <a:latin typeface="arial" panose="020B0604020202020204" pitchFamily="34" charset="0"/>
              </a:rPr>
              <a:t>complex indices added to sequencing libraries before any PCR amplification steps, enabling the accurate bioinformatic identification of PCR duplicates</a:t>
            </a:r>
            <a:endParaRPr lang="en-US" dirty="0">
              <a:solidFill>
                <a:srgbClr val="000066"/>
              </a:solidFill>
              <a:effectLst/>
              <a:latin typeface="Helvetica" pitchFamily="2" charset="0"/>
            </a:endParaRPr>
          </a:p>
          <a:p>
            <a:endParaRPr lang="en-US" dirty="0">
              <a:solidFill>
                <a:srgbClr val="000066"/>
              </a:solidFill>
              <a:effectLst/>
              <a:latin typeface="Helvetica" pitchFamily="2" charset="0"/>
            </a:endParaRPr>
          </a:p>
          <a:p>
            <a:r>
              <a:rPr lang="en-US" dirty="0">
                <a:solidFill>
                  <a:srgbClr val="000066"/>
                </a:solidFill>
                <a:effectLst/>
                <a:latin typeface="Helvetica" pitchFamily="2" charset="0"/>
              </a:rPr>
              <a:t>They reduce the amplification noise by allowing (almost) complete deduplication of fragments</a:t>
            </a:r>
          </a:p>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21</a:t>
            </a:fld>
            <a:endParaRPr lang="en-US"/>
          </a:p>
        </p:txBody>
      </p:sp>
    </p:spTree>
    <p:extLst>
      <p:ext uri="{BB962C8B-B14F-4D97-AF65-F5344CB8AC3E}">
        <p14:creationId xmlns:p14="http://schemas.microsoft.com/office/powerpoint/2010/main" val="127707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634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400" b="0" i="0" u="none" strike="noStrike" cap="none" dirty="0">
                <a:solidFill>
                  <a:schemeClr val="dk1"/>
                </a:solidFill>
                <a:latin typeface="Avenir"/>
                <a:ea typeface="Avenir"/>
                <a:cs typeface="Avenir"/>
                <a:sym typeface="Avenir"/>
              </a:rPr>
              <a:t>Cell is fundamental unit of tissue, and diversity of tissues driven by many different cellular features. Basic feature is type: </a:t>
            </a:r>
            <a:r>
              <a:rPr lang="en-US" sz="3600" b="0" i="0" dirty="0">
                <a:solidFill>
                  <a:srgbClr val="5F6368"/>
                </a:solidFill>
                <a:effectLst/>
                <a:latin typeface="arial" panose="020B0604020202020204" pitchFamily="34" charset="0"/>
              </a:rPr>
              <a:t>hematopoietic stem cell</a:t>
            </a:r>
            <a:r>
              <a:rPr lang="en-US" sz="2400" b="0" i="0" u="none" strike="noStrike" cap="none" dirty="0">
                <a:solidFill>
                  <a:schemeClr val="dk1"/>
                </a:solidFill>
                <a:latin typeface="Avenir"/>
                <a:ea typeface="Avenir"/>
                <a:cs typeface="Avenir"/>
                <a:sym typeface="Avenir"/>
              </a:rPr>
              <a:t> or T cell. Using T cell as example, is T cell circulating in blood stream, or is at a germinal center interacting with a B cell. Is T cell naïve (not seen antigen) or memory? What are cell divisions and transcriptional changes leading from HSC to T cell?</a:t>
            </a:r>
            <a:endParaRPr sz="2400" b="0" i="0" u="none" strike="noStrike" cap="none" dirty="0">
              <a:solidFill>
                <a:schemeClr val="dk1"/>
              </a:solidFill>
              <a:latin typeface="Avenir"/>
              <a:ea typeface="Avenir"/>
              <a:cs typeface="Avenir"/>
              <a:sym typeface="Aveni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ce75dfe91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10ce75dfe91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Many of the current high-throughput single-cell RNA-sequencing methods are droplet-based.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For example, Drop-Seq uses a microfluidic device. Individual cells and microparticles responsible for delivering barcoded primers are loaded at a low density, and are randomly encapsulated in a droplet such that some number of droplets will contain both one cell </a:t>
            </a:r>
            <a:r>
              <a:rPr lang="en-US" u="sng" dirty="0"/>
              <a:t>and</a:t>
            </a:r>
            <a:r>
              <a:rPr lang="en-US" dirty="0"/>
              <a:t> one bead. After lysis and hybridization, you obtain a set of beads called “single-cell transcriptomes attached to microparticles” or STAMPs. These STAMPs can be subsequently reverse transcribed, amplified and pooled for sequencing</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In Drop expands on the technology used in Drop-Seq but instead uses hydrogel beads, and 10X Chromium uses gel-like beads containing barcodes that can dissolve in the droplet. While all three workflows generate droplets that can accommodate single-cell reactions and ascribe information to the cell using barcoded beads, there are important considerations to think about for each method.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t>
            </a:r>
            <a:endParaRPr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endParaRPr>
          </a:p>
          <a:p>
            <a:pPr marL="0" lvl="0" indent="0" algn="l" rtl="0">
              <a:spcBef>
                <a:spcPts val="0"/>
              </a:spcBef>
              <a:spcAft>
                <a:spcPts val="0"/>
              </a:spcAft>
              <a:buNone/>
            </a:pPr>
            <a:endParaRPr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endParaRPr>
          </a:p>
          <a:p>
            <a:pPr marL="0" lvl="0" indent="0" algn="l" rtl="0">
              <a:spcBef>
                <a:spcPts val="0"/>
              </a:spcBef>
              <a:spcAft>
                <a:spcPts val="0"/>
              </a:spcAft>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*Drop-Seq uses double Poisson distribution</a:t>
            </a:r>
            <a:endParaRPr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endParaRPr>
          </a:p>
          <a:p>
            <a:pPr marL="0" lvl="0" indent="0" algn="l" rtl="0">
              <a:spcBef>
                <a:spcPts val="0"/>
              </a:spcBef>
              <a:spcAft>
                <a:spcPts val="0"/>
              </a:spcAft>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8"/>
                  </a:ext>
                </a:extLst>
              </a:rPr>
              <a:t>*10X is reported to have ∼80% bead occupancy and a cell capture rate of ∼50%</a:t>
            </a:r>
            <a:endParaRPr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9"/>
                </a:ext>
              </a:extLst>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b="1" dirty="0"/>
          </a:p>
        </p:txBody>
      </p:sp>
      <p:sp>
        <p:nvSpPr>
          <p:cNvPr id="283" name="Google Shape;283;g10ce75dfe91_1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9004492d9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9004492d9_2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t>Sarah</a:t>
            </a:r>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rPr>
              <a:t>Each of these high-throughput methods has its own strengths and advantages. However, as discussed before, these droplet based techniques also present some clinical complications such as the loading density. </a:t>
            </a:r>
            <a:endParaRPr>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-&gt; The most obvious one is the LOW CAPTURE EFFICIENCY of Drop-Seq! With the result of the emulsion happening , you’ll end up with lots of droplets. But the problem is  Most of these droplets will contain nothing! Very few droplets will have one bead and one cell! And the reason for this is because cells and beads randomly get encapsulated into those droplets.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-&gt; Another common issue in terms of scalability occurs in the case you have for example a fresh sample such as cancer biopsy, and you don’t want to waste cells, so methods such as Drop seq or indrop are not going to be ideal due to their low capture efficiency</a:t>
            </a:r>
            <a:endParaRPr/>
          </a:p>
          <a:p>
            <a:pPr marL="0" lvl="0" indent="0" algn="l" rtl="0">
              <a:lnSpc>
                <a:spcPct val="115000"/>
              </a:lnSpc>
              <a:spcBef>
                <a:spcPts val="0"/>
              </a:spcBef>
              <a:spcAft>
                <a:spcPts val="0"/>
              </a:spcAft>
              <a:buClr>
                <a:schemeClr val="dk1"/>
              </a:buClr>
              <a:buSzPts val="1100"/>
              <a:buFont typeface="Arial"/>
              <a:buNone/>
            </a:pPr>
            <a:r>
              <a:rPr lang="en-US"/>
              <a:t>-&gt; On the other hand, we have 10x which scales pretty well and has better capture efficiency. But the problem with 10x is as we get up into more samples, as it scales up, the reagent cost tends to become too expensive and this is not ideal for a person who’s more implemented. </a:t>
            </a:r>
            <a:endParaRPr/>
          </a:p>
          <a:p>
            <a:pPr marL="0" lvl="0" indent="0" algn="l" rtl="0">
              <a:lnSpc>
                <a:spcPct val="115000"/>
              </a:lnSpc>
              <a:spcBef>
                <a:spcPts val="0"/>
              </a:spcBef>
              <a:spcAft>
                <a:spcPts val="0"/>
              </a:spcAft>
              <a:buClr>
                <a:schemeClr val="dk1"/>
              </a:buClr>
              <a:buSzPts val="1100"/>
              <a:buFont typeface="Arial"/>
              <a:buNone/>
            </a:pPr>
            <a:r>
              <a:rPr lang="en-US"/>
              <a:t>Thus, the goal here was to create a more cost effective method but which also has a better capture efficiency.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p:txBody>
      </p:sp>
      <p:sp>
        <p:nvSpPr>
          <p:cNvPr id="299" name="Google Shape;299;g109004492d9_2_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157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ce75dfe91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10ce75dfe91_6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Due to the low efficiency in encapsulation observed in the droplet based techniques, </a:t>
            </a:r>
            <a:r>
              <a:rPr lang="en-US" dirty="0">
                <a:highlight>
                  <a:schemeClr val="lt1"/>
                </a:highlight>
              </a:rPr>
              <a:t>rather than trying to capture cells or barcoding beads using droplets, </a:t>
            </a:r>
            <a:r>
              <a:rPr lang="en-US" dirty="0"/>
              <a:t>one of the alternatives that has been made by Seq Well is to use an array that already has a set of these little boxes which are compartments for the beads and cells.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enables us to do something simply with gravity </a:t>
            </a:r>
            <a:r>
              <a:rPr lang="en-US" dirty="0">
                <a:highlight>
                  <a:srgbClr val="FFFFFF"/>
                </a:highlight>
              </a:rPr>
              <a:t>which makes</a:t>
            </a:r>
            <a:r>
              <a:rPr lang="en-US" dirty="0">
                <a:highlight>
                  <a:srgbClr val="FFFFFF"/>
                </a:highligh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0"/>
                  </a:ext>
                </a:extLst>
              </a:rPr>
              <a:t> it more efficient and easier to implement.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These little boxes, known as </a:t>
            </a:r>
            <a:r>
              <a:rPr lang="en-US" dirty="0" err="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subnanoliter</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1"/>
                  </a:ext>
                </a:extLst>
              </a:rPr>
              <a:t> wells, accom</a:t>
            </a:r>
            <a:r>
              <a:rPr lang="en-US" dirty="0"/>
              <a:t>modate only one bead which allows single bead loading efficiencies of ~95%. Cells are loaded by gravity into wells containing beads enabling a capture efficiency of ~80%.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one of the huge advantages of performing Seq Well as opposed to other techniques is its portability. With only </a:t>
            </a:r>
            <a:r>
              <a:rPr lang="en-US" sz="1100" dirty="0">
                <a:latin typeface="Arial"/>
                <a:ea typeface="Arial"/>
                <a:cs typeface="Arial"/>
                <a:sym typeface="Arial"/>
              </a:rPr>
              <a:t>an array, a pipette, a manual clamp, an oven and a tube rotator, this new technology can be performed almost  anywhere.</a:t>
            </a:r>
            <a:endParaRPr dirty="0"/>
          </a:p>
          <a:p>
            <a:pPr marL="0" lvl="0" indent="0" algn="l" rtl="0">
              <a:spcBef>
                <a:spcPts val="0"/>
              </a:spcBef>
              <a:spcAft>
                <a:spcPts val="0"/>
              </a:spcAft>
              <a:buNone/>
            </a:pPr>
            <a:endParaRPr dirty="0"/>
          </a:p>
        </p:txBody>
      </p:sp>
      <p:sp>
        <p:nvSpPr>
          <p:cNvPr id="309" name="Google Shape;309;g10ce75dfe91_6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b1302c5f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0b1302c5f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b="1" dirty="0"/>
              <a:t>Overview of Seq Well</a:t>
            </a:r>
            <a:endParaRPr dirty="0"/>
          </a:p>
          <a:p>
            <a:pPr marL="0" lvl="0" indent="0" algn="l" rtl="0">
              <a:lnSpc>
                <a:spcPct val="115000"/>
              </a:lnSpc>
              <a:spcBef>
                <a:spcPts val="0"/>
              </a:spcBef>
              <a:spcAft>
                <a:spcPts val="0"/>
              </a:spcAft>
              <a:buClr>
                <a:schemeClr val="dk1"/>
              </a:buClr>
              <a:buSzPts val="1100"/>
              <a:buFont typeface="Arial"/>
              <a:buNone/>
            </a:pPr>
            <a:endParaRPr lang="en-US" dirty="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dirty="0">
                <a:highlight>
                  <a:srgbClr val="FFFFFF"/>
                </a:highlight>
              </a:rPr>
              <a:t>At a high level, some of these steps are similar to other </a:t>
            </a:r>
            <a:r>
              <a:rPr lang="en-US" dirty="0" err="1">
                <a:highlight>
                  <a:srgbClr val="FFFFFF"/>
                </a:highlight>
              </a:rPr>
              <a:t>scRNA</a:t>
            </a:r>
            <a:r>
              <a:rPr lang="en-US" dirty="0">
                <a:highlight>
                  <a:srgbClr val="FFFFFF"/>
                </a:highlight>
              </a:rPr>
              <a:t> Seq protocols </a:t>
            </a:r>
            <a:r>
              <a:rPr lang="en-US" dirty="0">
                <a:highlight>
                  <a:schemeClr val="lt1"/>
                </a:highlight>
              </a:rPr>
              <a:t>but here we’ll be touching down on the key steps that make this methodology unique.</a:t>
            </a:r>
            <a:r>
              <a:rPr lang="en-US" dirty="0">
                <a:highlight>
                  <a:srgbClr val="FFFFFF"/>
                </a:highlight>
              </a:rPr>
              <a:t> </a:t>
            </a:r>
          </a:p>
          <a:p>
            <a:pPr marL="0" lvl="0" indent="0" algn="l" rtl="0">
              <a:lnSpc>
                <a:spcPct val="115000"/>
              </a:lnSpc>
              <a:spcBef>
                <a:spcPts val="0"/>
              </a:spcBef>
              <a:spcAft>
                <a:spcPts val="0"/>
              </a:spcAft>
              <a:buClr>
                <a:schemeClr val="dk1"/>
              </a:buClr>
              <a:buSzPts val="1100"/>
              <a:buFont typeface="Arial"/>
              <a:buNone/>
            </a:pPr>
            <a:endParaRPr dirty="0">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dirty="0"/>
              <a:t>With Seq-Well, cells are extracted and dissociated from a malignant blood or tissue sample using its respective protocols. Now, instead of loading the beads and the cells onto the 10 x device, cells and beads are loaded on one of these microwell arrays that we functionalize. Wells accommodate only one bead and one cell which increases the single bead loading efficiencies as well as the capture efficiency for cells. The array is then sealed using chemical functionalization of the semi permeable polycarbonate membrane. This is one of the key features of Seq well; it allows cell lysis and facilitates buffers to be exchanged freely while blocking other biological macromolecules -&gt;&gt; This indeed improves transcript capture and reduces cross contamination.  After the single cells have been lysed, we’ll have a bead-bound poly (dT) oligonucleotide that will contain a universal primer sequence, a cell barcode and a unique molecular Identifier (UMI), this will help capturing cellular mRNAs. Next, the membrane is peeled off and the beads are removed for subsequent bulk reverse transcription, amplification, library preparation and paired end sequencing. In this presentation, we will elaborate on the protocol steps unique to seq-well.</a:t>
            </a:r>
            <a:endParaRPr dirty="0"/>
          </a:p>
          <a:p>
            <a:pPr marL="0" lvl="0" indent="0" algn="l" rtl="0">
              <a:lnSpc>
                <a:spcPct val="115000"/>
              </a:lnSpc>
              <a:spcBef>
                <a:spcPts val="0"/>
              </a:spcBef>
              <a:spcAft>
                <a:spcPts val="0"/>
              </a:spcAft>
              <a:buClr>
                <a:schemeClr val="dk1"/>
              </a:buClr>
              <a:buSzPts val="1100"/>
              <a:buFont typeface="Arial"/>
              <a:buNone/>
            </a:pPr>
            <a:endParaRPr dirty="0">
              <a:highlight>
                <a:schemeClr val="lt1"/>
              </a:highlight>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sz="1100" dirty="0">
              <a:latin typeface="Arial"/>
              <a:ea typeface="Arial"/>
              <a:cs typeface="Arial"/>
              <a:sym typeface="Arial"/>
            </a:endParaRPr>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Membrane pore size: 0.01micron</a:t>
            </a:r>
            <a:endParaRPr dirty="0"/>
          </a:p>
          <a:p>
            <a:pPr marL="0" lvl="0" indent="0" algn="l" rtl="0">
              <a:spcBef>
                <a:spcPts val="0"/>
              </a:spcBef>
              <a:spcAft>
                <a:spcPts val="0"/>
              </a:spcAft>
              <a:buNone/>
            </a:pPr>
            <a:r>
              <a:rPr lang="en-US" dirty="0"/>
              <a:t>Capture is mostly kinetics, getting the beads on takes time</a:t>
            </a:r>
            <a:endParaRPr dirty="0"/>
          </a:p>
          <a:p>
            <a:pPr marL="0" lvl="0" indent="0" algn="l" rtl="0">
              <a:spcBef>
                <a:spcPts val="0"/>
              </a:spcBef>
              <a:spcAft>
                <a:spcPts val="0"/>
              </a:spcAft>
              <a:buNone/>
            </a:pPr>
            <a:endParaRPr dirty="0"/>
          </a:p>
        </p:txBody>
      </p:sp>
      <p:sp>
        <p:nvSpPr>
          <p:cNvPr id="334" name="Google Shape;334;g10b1302c5fb_3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08d47d0c2d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08d47d0c2d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Once the beads with the hybridized mRNA have been isolated in eppendorf tubes, we perform the standard reverse transcription to generate the full length of cDNA. This is done by incubating the reverse transcription mixture which includes a template switching oligo (TSO) used as a universal priming site for PCR amplification at the 3’ end. Thus, this will hybridize to the 5’-untemplated C-bases (added by terminal transferase) for full-length cDNA synthesis and amplification. </a:t>
            </a:r>
            <a:endParaRPr/>
          </a:p>
          <a:p>
            <a:pPr marL="0" lvl="0" indent="0" algn="l" rtl="0">
              <a:spcBef>
                <a:spcPts val="0"/>
              </a:spcBef>
              <a:spcAft>
                <a:spcPts val="0"/>
              </a:spcAft>
              <a:buNone/>
            </a:pPr>
            <a:r>
              <a:rPr lang="en-US"/>
              <a:t>Sarah</a:t>
            </a:r>
            <a:endParaRPr/>
          </a:p>
        </p:txBody>
      </p:sp>
      <p:sp>
        <p:nvSpPr>
          <p:cNvPr id="558" name="Google Shape;558;g108d47d0c2d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0f07d5d5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0f07d5d56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In order to remove excess primer, we then subject the cDNA to an exonuclease treatment </a:t>
            </a:r>
            <a:endParaRPr/>
          </a:p>
        </p:txBody>
      </p:sp>
      <p:sp>
        <p:nvSpPr>
          <p:cNvPr id="571" name="Google Shape;571;g10f07d5d56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bafbc5172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bafbc5172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During RT, sometimes we don’t get this template switching which is essential for the amplification of cDNA. In these cases, the absence of the trailing C’s prevents TSO from binding to the cDNA and consequently, the PCR primer does not reverse transcribe onto the cDNA necessary from PCR amplification and you lose a lot of transcripts.</a:t>
            </a:r>
            <a:endParaRPr/>
          </a:p>
          <a:p>
            <a:pPr marL="0" lvl="0" indent="0" algn="l" rtl="0">
              <a:lnSpc>
                <a:spcPct val="115000"/>
              </a:lnSpc>
              <a:spcBef>
                <a:spcPts val="0"/>
              </a:spcBef>
              <a:spcAft>
                <a:spcPts val="0"/>
              </a:spcAft>
              <a:buClr>
                <a:schemeClr val="dk1"/>
              </a:buClr>
              <a:buSzPts val="1100"/>
              <a:buFont typeface="Arial"/>
              <a:buNone/>
            </a:pPr>
            <a:r>
              <a:rPr lang="en-US"/>
              <a:t>Thus to improve transcript recovery, seq-well adds an additional step called second strand synthesis which incorporates a randomer primer, dN-SMRT, which will bind to parts of the cDNA to recover transcripts lost during inefficient template switching, as shown in the figure in the right. </a:t>
            </a:r>
            <a:endParaRPr/>
          </a:p>
          <a:p>
            <a:pPr marL="0" lvl="0" indent="0" algn="l" rtl="0">
              <a:lnSpc>
                <a:spcPct val="115000"/>
              </a:lnSpc>
              <a:spcBef>
                <a:spcPts val="0"/>
              </a:spcBef>
              <a:spcAft>
                <a:spcPts val="0"/>
              </a:spcAft>
              <a:buClr>
                <a:schemeClr val="dk1"/>
              </a:buClr>
              <a:buSzPts val="1100"/>
              <a:buFont typeface="Arial"/>
              <a:buNone/>
            </a:pPr>
            <a:r>
              <a:rPr lang="en-US"/>
              <a:t>To do that, we basically perform denaturation by washing the barcoded mRNA beads with 0.1M NaOH which will remove the attached RNA template. </a:t>
            </a:r>
            <a:r>
              <a:rPr lang="en-US" sz="1100">
                <a:latin typeface="Arial"/>
                <a:ea typeface="Arial"/>
                <a:cs typeface="Arial"/>
                <a:sym typeface="Arial"/>
              </a:rPr>
              <a:t>Then with the help of the klenow enzyme labeled with SMART sequence, there will be primers that will let us make this first length cDNA but will also come down and bind to its reverse complement to make sure that things that are double stranded are going to be amplified. only one strand is shown here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8" name="Google Shape;598;g10bafbc5172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0bafbc5172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0bafbc5172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Tasneem</a:t>
            </a:r>
            <a:endParaRPr b="1" dirty="0"/>
          </a:p>
          <a:p>
            <a:pPr marL="0" lvl="0" indent="0" algn="l" rtl="0">
              <a:spcBef>
                <a:spcPts val="0"/>
              </a:spcBef>
              <a:spcAft>
                <a:spcPts val="0"/>
              </a:spcAft>
              <a:buNone/>
            </a:pPr>
            <a:r>
              <a:rPr lang="en-US" dirty="0"/>
              <a:t>Once we have our double stranded DNA with the universal primer sequence for amplification, we amplify the cDNA product using the ISPCR primer for whole transcriptome amplification. The number of PCR cycles can vary based on the sample type. Once amplified, we isolate our WTA product through 2 rounds of SPRI purification using </a:t>
            </a:r>
            <a:r>
              <a:rPr lang="en-US" dirty="0" err="1"/>
              <a:t>Ampure</a:t>
            </a:r>
            <a:r>
              <a:rPr lang="en-US" dirty="0"/>
              <a:t> </a:t>
            </a:r>
            <a:r>
              <a:rPr lang="en-US" dirty="0" err="1"/>
              <a:t>Spri</a:t>
            </a:r>
            <a:r>
              <a:rPr lang="en-US" dirty="0"/>
              <a:t> at 0.6x and 0.8x volumetric ratio respectively. We then quantify our product using Qubit to measure concentration before prepping the sequencing library</a:t>
            </a:r>
            <a:endParaRPr dirty="0"/>
          </a:p>
        </p:txBody>
      </p:sp>
      <p:sp>
        <p:nvSpPr>
          <p:cNvPr id="613" name="Google Shape;613;g10bafbc5172_1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0bafbc5172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0bafbc5172_1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Tasneem</a:t>
            </a:r>
            <a:endParaRPr b="1"/>
          </a:p>
          <a:p>
            <a:pPr marL="0" lvl="0" indent="0" algn="l" rtl="0">
              <a:spcBef>
                <a:spcPts val="0"/>
              </a:spcBef>
              <a:spcAft>
                <a:spcPts val="0"/>
              </a:spcAft>
              <a:buNone/>
            </a:pPr>
            <a:r>
              <a:rPr lang="en-US"/>
              <a:t>The WTA product is then tagged randomly with the Nextera barcodes. During tagmentation, the DNA  gets cleaved into random fragments, however, only the 3’ end of cDNA fragment with a s7 sequence, a universal illumina adapter,  will be amplifiable and used for library prep and sequencing. The P7 primer anneals to the 3’ end and a P5 primer anneals to the 5’ end of the cDNA. The transposase adds these adapters randomly which are essential for illumina sequencing, usually half of the library will get amplified.</a:t>
            </a:r>
            <a:endParaRPr/>
          </a:p>
        </p:txBody>
      </p:sp>
      <p:sp>
        <p:nvSpPr>
          <p:cNvPr id="634" name="Google Shape;634;g10bafbc5172_1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8fe1867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08fe186764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Comprehensively profiling the molecular processes of cells can help us define healthy and diseased behaviors. While several methods have been developed to characterize different aspects of single cells such as cell surface proteins with FACS or chromatin with CHIP-seq, there has been a significant focus on mRNA since it is relatively easy to capture and can be used to explore everything a cell aspires to do at a given moment.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Analyzing the transcriptome can reveal important information about the genome, giving insight into cell types and states. In turn, characterizing distinct cell types can elucidate cell populations and cell-cell interactions that may play  important roles in development or disease. As a result, several methods of single-cell RNA-sequencing have been developed to profile cells, each with its specific focus, strengths and weaknesses.</a:t>
            </a:r>
            <a:endParaRPr/>
          </a:p>
          <a:p>
            <a:pPr marL="0" lvl="0" indent="0" algn="l" rtl="0">
              <a:spcBef>
                <a:spcPts val="0"/>
              </a:spcBef>
              <a:spcAft>
                <a:spcPts val="0"/>
              </a:spcAft>
              <a:buNone/>
            </a:pPr>
            <a:endParaRPr/>
          </a:p>
          <a:p>
            <a:pPr marL="0" lvl="0" indent="0" algn="l" rtl="0">
              <a:spcBef>
                <a:spcPts val="0"/>
              </a:spcBef>
              <a:spcAft>
                <a:spcPts val="0"/>
              </a:spcAft>
              <a:buNone/>
            </a:pPr>
            <a:r>
              <a:rPr lang="en-US" b="1"/>
              <a:t>Samira</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4" name="Google Shape;244;g108fe186764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bafbc517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0bafbc5172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Tasneem</a:t>
            </a:r>
            <a:endParaRPr b="1"/>
          </a:p>
          <a:p>
            <a:pPr marL="0" lvl="0" indent="0" algn="l" rtl="0">
              <a:spcBef>
                <a:spcPts val="0"/>
              </a:spcBef>
              <a:spcAft>
                <a:spcPts val="0"/>
              </a:spcAft>
              <a:buNone/>
            </a:pPr>
            <a:r>
              <a:rPr lang="en-US"/>
              <a:t>The final library product is then cleaned via magnetic spri extraction, pooled and quality controlled before being sequenced. Read 1 corresponds to the cell barcode and UMI, index 1 corresponds the well specific barcode to keep track of the samples and read 2 corresponds to the genes of interest.  The samples can then be sequenced on a miseq, nextseq or novaseq, each which produce different number of reads. the data is then demultiplexed and aligned to produce a matrix where the rows are genes and columns are cells. This data can then be quality controlled and analyzed, here we show  a TSNE plot, a common analysis tool for scRNA seq data. </a:t>
            </a:r>
            <a:endParaRPr/>
          </a:p>
        </p:txBody>
      </p:sp>
      <p:sp>
        <p:nvSpPr>
          <p:cNvPr id="647" name="Google Shape;647;g10bafbc5172_1_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29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 of cells: 10s, 100s, 1000s, 10s of 1000s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Sample: frozen/fresh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Cost/</a:t>
            </a:r>
            <a:r>
              <a:rPr lang="en-US" dirty="0" err="1"/>
              <a:t>labour</a:t>
            </a:r>
            <a:r>
              <a:rPr lang="en-US" dirty="0"/>
              <a:t> </a:t>
            </a:r>
            <a:endParaRPr dirty="0"/>
          </a:p>
        </p:txBody>
      </p:sp>
      <p:sp>
        <p:nvSpPr>
          <p:cNvPr id="450" name="Google Shape;45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Technology is rapidly evolving, and most mature single-cell genomics is scRNAseq. Growth here has been incredible.</a:t>
            </a:r>
            <a:endParaRPr/>
          </a:p>
          <a:p>
            <a:pPr marL="0" lvl="0" indent="0" algn="l" rtl="0">
              <a:spcBef>
                <a:spcPts val="0"/>
              </a:spcBef>
              <a:spcAft>
                <a:spcPts val="0"/>
              </a:spcAft>
              <a:buNone/>
            </a:pPr>
            <a:endParaRPr/>
          </a:p>
        </p:txBody>
      </p:sp>
      <p:sp>
        <p:nvSpPr>
          <p:cNvPr id="248" name="Google Shape;24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the emergence of </a:t>
            </a:r>
            <a:r>
              <a:rPr lang="en-US" dirty="0" err="1"/>
              <a:t>scRNA</a:t>
            </a:r>
            <a:r>
              <a:rPr lang="en-US" dirty="0"/>
              <a:t>-seq technology, RNA was profiled using Bulk RNA sequencing, which provides an average expression profile of all the cells in the sample. However, single-cell RNA sequencing can break down the spectrum by enabling the dissection of gene expression at the single cell level.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Single-cell RNA sequencing can reveal complex and rare cell populations, uncover regulatory relationships between genes, and </a:t>
            </a:r>
            <a:r>
              <a:rPr lang="en-US" sz="1200" b="1" i="0" kern="1200" dirty="0">
                <a:solidFill>
                  <a:schemeClr val="tx1"/>
                </a:solidFill>
                <a:effectLst/>
                <a:latin typeface="+mn-lt"/>
                <a:ea typeface="+mn-ea"/>
                <a:cs typeface="+mn-cs"/>
              </a:rPr>
              <a:t>track the trajectories of distinct cell lineages in development.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helps in studying the molecular dynamics of the different cell types during the development stages.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precise understanding of the transcriptome in individual cells will be essential for elucidating their role in cellular functions and understanding how gene expression can promote beneficial or harmful states. Heterogeneity is always present in the different types of cells, including the T-cells, stem cells, tumor cells, as well as embryonic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helps in revealing the changes in cell fate as well as mapping the developmental trajectories. The </a:t>
            </a:r>
            <a:r>
              <a:rPr lang="en-US" sz="1200" b="0" i="0" kern="1200" dirty="0" err="1">
                <a:solidFill>
                  <a:schemeClr val="tx1"/>
                </a:solidFill>
                <a:effectLst/>
                <a:latin typeface="+mn-lt"/>
                <a:ea typeface="+mn-ea"/>
                <a:cs typeface="+mn-cs"/>
              </a:rPr>
              <a:t>scRNA</a:t>
            </a:r>
            <a:r>
              <a:rPr lang="en-US" sz="1200" b="0" i="0" kern="1200" dirty="0">
                <a:solidFill>
                  <a:schemeClr val="tx1"/>
                </a:solidFill>
                <a:effectLst/>
                <a:latin typeface="+mn-lt"/>
                <a:ea typeface="+mn-ea"/>
                <a:cs typeface="+mn-cs"/>
              </a:rPr>
              <a:t>-Seq enables analysis of the developmental trajectories of the hematopoietic SCs. It can even be applied to determine the transcriptional state of the different individual muscle stem cells as well as the primary myoblasts.</a:t>
            </a:r>
          </a:p>
          <a:p>
            <a:endParaRPr lang="en-US" dirty="0"/>
          </a:p>
        </p:txBody>
      </p:sp>
      <p:sp>
        <p:nvSpPr>
          <p:cNvPr id="4" name="Slide Number Placeholder 3"/>
          <p:cNvSpPr>
            <a:spLocks noGrp="1"/>
          </p:cNvSpPr>
          <p:nvPr>
            <p:ph type="sldNum" sz="quarter" idx="5"/>
          </p:nvPr>
        </p:nvSpPr>
        <p:spPr/>
        <p:txBody>
          <a:bodyPr/>
          <a:lstStyle/>
          <a:p>
            <a:fld id="{8C7DA469-8D64-5040-B0E2-11DB7BB9B8F5}" type="slidenum">
              <a:rPr lang="en-US" smtClean="0"/>
              <a:t>9</a:t>
            </a:fld>
            <a:endParaRPr lang="en-US"/>
          </a:p>
        </p:txBody>
      </p:sp>
    </p:spTree>
    <p:extLst>
      <p:ext uri="{BB962C8B-B14F-4D97-AF65-F5344CB8AC3E}">
        <p14:creationId xmlns:p14="http://schemas.microsoft.com/office/powerpoint/2010/main" val="241276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Single-cell RNA sequencing can reveal complex and rare cell populations, uncover regulatory relationships between genes, and </a:t>
            </a:r>
            <a:r>
              <a:rPr lang="en-US" sz="1200" b="1" i="0" kern="1200" dirty="0">
                <a:solidFill>
                  <a:schemeClr val="tx1"/>
                </a:solidFill>
                <a:effectLst/>
                <a:latin typeface="+mn-lt"/>
                <a:ea typeface="+mn-ea"/>
                <a:cs typeface="+mn-cs"/>
              </a:rPr>
              <a:t>track the trajectories of distinct cell lineages in development. </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helps in studying the molecular dynamics of the different cell types during the development stages.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more precise understanding of the transcriptome in individual cells will be essential for elucidating their role in cellular functions and understanding how gene expression can promote beneficial or harmful states. Heterogeneity is always present in the different types of cells, including the T-cells, stem cells, tumor cells, as well as embryonic cells.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helps in revealing the changes in cell fate as well as mapping the developmental trajectories. The </a:t>
            </a:r>
            <a:r>
              <a:rPr lang="en-US" sz="1200" b="0" i="0" kern="1200" dirty="0" err="1">
                <a:solidFill>
                  <a:schemeClr val="tx1"/>
                </a:solidFill>
                <a:effectLst/>
                <a:latin typeface="+mn-lt"/>
                <a:ea typeface="+mn-ea"/>
                <a:cs typeface="+mn-cs"/>
              </a:rPr>
              <a:t>scRNA</a:t>
            </a:r>
            <a:r>
              <a:rPr lang="en-US" sz="1200" b="0" i="0" kern="1200" dirty="0">
                <a:solidFill>
                  <a:schemeClr val="tx1"/>
                </a:solidFill>
                <a:effectLst/>
                <a:latin typeface="+mn-lt"/>
                <a:ea typeface="+mn-ea"/>
                <a:cs typeface="+mn-cs"/>
              </a:rPr>
              <a:t>-Seq enables analysis of the developmental trajectories of the hematopoietic SCs. It can even be applied to determine the transcriptional state of the different individual muscle stem cells as well as the primary myoblasts.</a:t>
            </a:r>
          </a:p>
          <a:p>
            <a:endParaRPr lang="en-US" dirty="0"/>
          </a:p>
        </p:txBody>
      </p:sp>
      <p:sp>
        <p:nvSpPr>
          <p:cNvPr id="4" name="Slide Number Placeholder 3"/>
          <p:cNvSpPr>
            <a:spLocks noGrp="1"/>
          </p:cNvSpPr>
          <p:nvPr>
            <p:ph type="sldNum" sz="quarter" idx="5"/>
          </p:nvPr>
        </p:nvSpPr>
        <p:spPr/>
        <p:txBody>
          <a:bodyPr/>
          <a:lstStyle/>
          <a:p>
            <a:fld id="{F4C5E06C-E2E5-CF49-9E51-9B094D44F86D}" type="slidenum">
              <a:rPr lang="en-US" smtClean="0"/>
              <a:t>10</a:t>
            </a:fld>
            <a:endParaRPr lang="en-US"/>
          </a:p>
        </p:txBody>
      </p:sp>
    </p:spTree>
    <p:extLst>
      <p:ext uri="{BB962C8B-B14F-4D97-AF65-F5344CB8AC3E}">
        <p14:creationId xmlns:p14="http://schemas.microsoft.com/office/powerpoint/2010/main" val="339207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9004492d9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9004492d9_2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the general process for many high-throughput single cell RNA sequencing workflows. Beginning with some heterogeneous sample, we remove DNA, protein, and cellular debris in order to isolate mRNA. The mRNA is reverse transcribed and barcoded resulting in a cDNA library. The prepared library is sequenced, yielding millions of reads(or genes) which need to be mapped to a reference genome. The final result is an expression matrix of cells and genes that can be further analyzed. The main point of difference for many of the high-throughput methods is how the barcoded library is generated.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Samira</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US" b="1" dirty="0"/>
              <a:t>_______________</a:t>
            </a:r>
            <a:endParaRPr b="1" dirty="0"/>
          </a:p>
          <a:p>
            <a:pPr marL="0" lvl="0" indent="0" algn="l" rtl="0">
              <a:spcBef>
                <a:spcPts val="0"/>
              </a:spcBef>
              <a:spcAft>
                <a:spcPts val="0"/>
              </a:spcAft>
              <a:buNone/>
            </a:pPr>
            <a:endParaRPr b="1" dirty="0"/>
          </a:p>
        </p:txBody>
      </p:sp>
      <p:sp>
        <p:nvSpPr>
          <p:cNvPr id="254" name="Google Shape;254;g109004492d9_2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201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33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5F20-03BC-2B2C-1B61-716EAA32D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4824C3-E8F5-9179-716C-09F4844E0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7ACB52-AB2B-9BAC-F8AD-5A9B7704C3D9}"/>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B1AAF070-C88B-C87A-81D7-1A0773720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F1456-03C7-1E93-791D-CDE52C91EFC4}"/>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199907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5B42-EA8D-6258-7308-E6EAA2CBA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3423D9-35E0-FC59-F1A9-AD4E037A01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CE0DB-8399-4ACC-3253-0217CD2C9070}"/>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0EF5CB91-674E-2640-5BE7-D6BF34AFC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D0257-053A-C6E7-0378-F8C702B3F45C}"/>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315078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C2CBB7-D87E-944B-780C-85E5D322DD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1AAE-4CD7-EC6C-F077-16D192FACE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73254-D65D-EF81-858D-EEEBE199CF54}"/>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641FAA42-112D-8517-23B7-1B9E5D192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05FC1-ADE1-3E8A-0473-0BEEE2931CAC}"/>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2853141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Content slide option 2">
  <p:cSld name="2_Content slide option 2">
    <p:spTree>
      <p:nvGrpSpPr>
        <p:cNvPr id="1" name="Shape 150"/>
        <p:cNvGrpSpPr/>
        <p:nvPr/>
      </p:nvGrpSpPr>
      <p:grpSpPr>
        <a:xfrm>
          <a:off x="0" y="0"/>
          <a:ext cx="0" cy="0"/>
          <a:chOff x="0" y="0"/>
          <a:chExt cx="0" cy="0"/>
        </a:xfrm>
      </p:grpSpPr>
      <p:pic>
        <p:nvPicPr>
          <p:cNvPr id="151" name="Google Shape;151;g10ce75dfe91_1_20" descr="emergence_ppt.jpg"/>
          <p:cNvPicPr preferRelativeResize="0"/>
          <p:nvPr/>
        </p:nvPicPr>
        <p:blipFill rotWithShape="1">
          <a:blip r:embed="rId2">
            <a:alphaModFix amt="70000"/>
          </a:blip>
          <a:srcRect/>
          <a:stretch/>
        </p:blipFill>
        <p:spPr>
          <a:xfrm>
            <a:off x="0" y="0"/>
            <a:ext cx="12192000" cy="6858000"/>
          </a:xfrm>
          <a:prstGeom prst="rect">
            <a:avLst/>
          </a:prstGeom>
          <a:noFill/>
          <a:ln>
            <a:noFill/>
          </a:ln>
        </p:spPr>
      </p:pic>
      <p:sp>
        <p:nvSpPr>
          <p:cNvPr id="152" name="Google Shape;152;g10ce75dfe91_1_20"/>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53" name="Google Shape;153;g10ce75dfe91_1_20"/>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57189" algn="l">
              <a:lnSpc>
                <a:spcPct val="100000"/>
              </a:lnSpc>
              <a:spcBef>
                <a:spcPts val="480"/>
              </a:spcBef>
              <a:spcAft>
                <a:spcPts val="0"/>
              </a:spcAft>
              <a:buClr>
                <a:srgbClr val="185485"/>
              </a:buClr>
              <a:buSzPts val="1800"/>
              <a:buFont typeface="Arial"/>
              <a:buChar char="•"/>
              <a:defRPr sz="2400">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54" name="Google Shape;154;g10ce75dfe91_1_20"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55" name="Google Shape;155;g10ce75dfe91_1_20"/>
          <p:cNvSpPr txBox="1">
            <a:spLocks noGrp="1"/>
          </p:cNvSpPr>
          <p:nvPr>
            <p:ph type="title"/>
          </p:nvPr>
        </p:nvSpPr>
        <p:spPr>
          <a:xfrm>
            <a:off x="0" y="180624"/>
            <a:ext cx="121920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10ce75dfe91_1_20"/>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57" name="Google Shape;157;g10ce75dfe91_1_20"/>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158" name="Google Shape;158;g10ce75dfe91_1_20"/>
          <p:cNvSpPr txBox="1">
            <a:spLocks noGrp="1"/>
          </p:cNvSpPr>
          <p:nvPr>
            <p:ph type="body" idx="3"/>
          </p:nvPr>
        </p:nvSpPr>
        <p:spPr>
          <a:xfrm>
            <a:off x="2165351" y="6356355"/>
            <a:ext cx="7861300" cy="365125"/>
          </a:xfrm>
          <a:prstGeom prst="rect">
            <a:avLst/>
          </a:prstGeom>
          <a:noFill/>
          <a:ln>
            <a:noFill/>
          </a:ln>
        </p:spPr>
        <p:txBody>
          <a:bodyPr spcFirstLastPara="1" wrap="square" lIns="91425" tIns="45700" rIns="91425" bIns="45700" anchor="t" anchorCtr="0">
            <a:normAutofit/>
          </a:bodyPr>
          <a:lstStyle>
            <a:lvl1pPr marL="609585" lvl="0" indent="-304792" algn="ctr">
              <a:spcBef>
                <a:spcPts val="267"/>
              </a:spcBef>
              <a:spcAft>
                <a:spcPts val="0"/>
              </a:spcAft>
              <a:buClr>
                <a:srgbClr val="133C68"/>
              </a:buClr>
              <a:buSzPts val="1000"/>
              <a:buNone/>
              <a:defRPr sz="1333"/>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42308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slide option 2">
  <p:cSld name="1_Content slide option 2">
    <p:spTree>
      <p:nvGrpSpPr>
        <p:cNvPr id="1" name="Shape 167"/>
        <p:cNvGrpSpPr/>
        <p:nvPr/>
      </p:nvGrpSpPr>
      <p:grpSpPr>
        <a:xfrm>
          <a:off x="0" y="0"/>
          <a:ext cx="0" cy="0"/>
          <a:chOff x="0" y="0"/>
          <a:chExt cx="0" cy="0"/>
        </a:xfrm>
      </p:grpSpPr>
      <p:pic>
        <p:nvPicPr>
          <p:cNvPr id="168" name="Google Shape;168;g10ce75dfe91_1_37"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9" name="Google Shape;169;g10ce75dfe91_1_37"/>
          <p:cNvSpPr/>
          <p:nvPr/>
        </p:nvSpPr>
        <p:spPr>
          <a:xfrm>
            <a:off x="0" y="-1"/>
            <a:ext cx="12192000" cy="6215644"/>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170" name="Google Shape;170;g10ce75dfe91_1_37"/>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sp>
        <p:nvSpPr>
          <p:cNvPr id="171" name="Google Shape;171;g10ce75dfe91_1_37"/>
          <p:cNvSpPr txBox="1">
            <a:spLocks noGrp="1"/>
          </p:cNvSpPr>
          <p:nvPr>
            <p:ph type="title"/>
          </p:nvPr>
        </p:nvSpPr>
        <p:spPr>
          <a:xfrm>
            <a:off x="609600" y="180624"/>
            <a:ext cx="109728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2" name="Google Shape;172;g10ce75dfe91_1_37"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73" name="Google Shape;173;g10ce75dfe91_1_37"/>
          <p:cNvSpPr txBox="1">
            <a:spLocks noGrp="1"/>
          </p:cNvSpPr>
          <p:nvPr>
            <p:ph type="ftr" idx="11"/>
          </p:nvPr>
        </p:nvSpPr>
        <p:spPr>
          <a:xfrm>
            <a:off x="2164316" y="6356354"/>
            <a:ext cx="7863368"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333">
                <a:solidFill>
                  <a:srgbClr val="122B54"/>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74" name="Google Shape;174;g10ce75dfe91_1_37"/>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22B54"/>
                </a:solidFill>
                <a:latin typeface="Arial"/>
                <a:ea typeface="Arial"/>
                <a:cs typeface="Arial"/>
                <a:sym typeface="Arial"/>
              </a:defRPr>
            </a:lvl1pPr>
            <a:lvl2pPr marL="0" marR="0" lvl="1" indent="0" algn="r" rtl="0">
              <a:spcBef>
                <a:spcPts val="0"/>
              </a:spcBef>
              <a:buNone/>
              <a:defRPr sz="1333">
                <a:solidFill>
                  <a:srgbClr val="122B54"/>
                </a:solidFill>
                <a:latin typeface="Arial"/>
                <a:ea typeface="Arial"/>
                <a:cs typeface="Arial"/>
                <a:sym typeface="Arial"/>
              </a:defRPr>
            </a:lvl2pPr>
            <a:lvl3pPr marL="0" marR="0" lvl="2" indent="0" algn="r" rtl="0">
              <a:spcBef>
                <a:spcPts val="0"/>
              </a:spcBef>
              <a:buNone/>
              <a:defRPr sz="1333">
                <a:solidFill>
                  <a:srgbClr val="122B54"/>
                </a:solidFill>
                <a:latin typeface="Arial"/>
                <a:ea typeface="Arial"/>
                <a:cs typeface="Arial"/>
                <a:sym typeface="Arial"/>
              </a:defRPr>
            </a:lvl3pPr>
            <a:lvl4pPr marL="0" marR="0" lvl="3" indent="0" algn="r" rtl="0">
              <a:spcBef>
                <a:spcPts val="0"/>
              </a:spcBef>
              <a:buNone/>
              <a:defRPr sz="1333">
                <a:solidFill>
                  <a:srgbClr val="122B54"/>
                </a:solidFill>
                <a:latin typeface="Arial"/>
                <a:ea typeface="Arial"/>
                <a:cs typeface="Arial"/>
                <a:sym typeface="Arial"/>
              </a:defRPr>
            </a:lvl4pPr>
            <a:lvl5pPr marL="0" marR="0" lvl="4" indent="0" algn="r" rtl="0">
              <a:spcBef>
                <a:spcPts val="0"/>
              </a:spcBef>
              <a:buNone/>
              <a:defRPr sz="1333">
                <a:solidFill>
                  <a:srgbClr val="122B54"/>
                </a:solidFill>
                <a:latin typeface="Arial"/>
                <a:ea typeface="Arial"/>
                <a:cs typeface="Arial"/>
                <a:sym typeface="Arial"/>
              </a:defRPr>
            </a:lvl5pPr>
            <a:lvl6pPr marL="0" marR="0" lvl="5" indent="0" algn="r" rtl="0">
              <a:spcBef>
                <a:spcPts val="0"/>
              </a:spcBef>
              <a:buNone/>
              <a:defRPr sz="1333">
                <a:solidFill>
                  <a:srgbClr val="122B54"/>
                </a:solidFill>
                <a:latin typeface="Arial"/>
                <a:ea typeface="Arial"/>
                <a:cs typeface="Arial"/>
                <a:sym typeface="Arial"/>
              </a:defRPr>
            </a:lvl6pPr>
            <a:lvl7pPr marL="0" marR="0" lvl="6" indent="0" algn="r" rtl="0">
              <a:spcBef>
                <a:spcPts val="0"/>
              </a:spcBef>
              <a:buNone/>
              <a:defRPr sz="1333">
                <a:solidFill>
                  <a:srgbClr val="122B54"/>
                </a:solidFill>
                <a:latin typeface="Arial"/>
                <a:ea typeface="Arial"/>
                <a:cs typeface="Arial"/>
                <a:sym typeface="Arial"/>
              </a:defRPr>
            </a:lvl7pPr>
            <a:lvl8pPr marL="0" marR="0" lvl="7" indent="0" algn="r" rtl="0">
              <a:spcBef>
                <a:spcPts val="0"/>
              </a:spcBef>
              <a:buNone/>
              <a:defRPr sz="1333">
                <a:solidFill>
                  <a:srgbClr val="122B54"/>
                </a:solidFill>
                <a:latin typeface="Arial"/>
                <a:ea typeface="Arial"/>
                <a:cs typeface="Arial"/>
                <a:sym typeface="Arial"/>
              </a:defRPr>
            </a:lvl8pPr>
            <a:lvl9pPr marL="0" marR="0" lvl="8" indent="0" algn="r" rtl="0">
              <a:spcBef>
                <a:spcPts val="0"/>
              </a:spcBef>
              <a:buNone/>
              <a:defRPr sz="1333">
                <a:solidFill>
                  <a:srgbClr val="122B54"/>
                </a:solidFill>
                <a:latin typeface="Arial"/>
                <a:ea typeface="Arial"/>
                <a:cs typeface="Arial"/>
                <a:sym typeface="Arial"/>
              </a:defRPr>
            </a:lvl9pPr>
          </a:lstStyle>
          <a:p>
            <a:fld id="{00000000-1234-1234-1234-123412341234}" type="slidenum">
              <a:rPr lang="en-US" smtClean="0"/>
              <a:pPr/>
              <a:t>‹#›</a:t>
            </a:fld>
            <a:endParaRPr lang="en-US"/>
          </a:p>
        </p:txBody>
      </p:sp>
      <p:sp>
        <p:nvSpPr>
          <p:cNvPr id="175" name="Google Shape;175;g10ce75dfe91_1_37"/>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4894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Content slide option 2">
  <p:cSld name="3_Content slide option 2">
    <p:spTree>
      <p:nvGrpSpPr>
        <p:cNvPr id="1" name="Shape 22"/>
        <p:cNvGrpSpPr/>
        <p:nvPr/>
      </p:nvGrpSpPr>
      <p:grpSpPr>
        <a:xfrm>
          <a:off x="0" y="0"/>
          <a:ext cx="0" cy="0"/>
          <a:chOff x="0" y="0"/>
          <a:chExt cx="0" cy="0"/>
        </a:xfrm>
      </p:grpSpPr>
      <p:pic>
        <p:nvPicPr>
          <p:cNvPr id="23" name="Google Shape;23;p8"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4" name="Google Shape;24;p8"/>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5" name="Google Shape;25;p8"/>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26" name="Google Shape;26;p8" descr="Shalek_logo.jpg"/>
          <p:cNvPicPr preferRelativeResize="0"/>
          <p:nvPr/>
        </p:nvPicPr>
        <p:blipFill rotWithShape="1">
          <a:blip r:embed="rId3">
            <a:alphaModFix/>
          </a:blip>
          <a:srcRect/>
          <a:stretch/>
        </p:blipFill>
        <p:spPr>
          <a:xfrm>
            <a:off x="240146" y="6215643"/>
            <a:ext cx="1931735" cy="420172"/>
          </a:xfrm>
          <a:prstGeom prst="rect">
            <a:avLst/>
          </a:prstGeom>
          <a:noFill/>
          <a:ln>
            <a:noFill/>
          </a:ln>
        </p:spPr>
      </p:pic>
      <p:sp>
        <p:nvSpPr>
          <p:cNvPr id="27" name="Google Shape;27;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rgbClr val="185485"/>
                </a:solidFill>
              </a:defRPr>
            </a:lvl1pPr>
            <a:lvl2pPr lvl="1">
              <a:buNone/>
              <a:defRPr>
                <a:solidFill>
                  <a:srgbClr val="185485"/>
                </a:solidFill>
              </a:defRPr>
            </a:lvl2pPr>
            <a:lvl3pPr lvl="2">
              <a:buNone/>
              <a:defRPr>
                <a:solidFill>
                  <a:srgbClr val="185485"/>
                </a:solidFill>
              </a:defRPr>
            </a:lvl3pPr>
            <a:lvl4pPr lvl="3">
              <a:buNone/>
              <a:defRPr>
                <a:solidFill>
                  <a:srgbClr val="185485"/>
                </a:solidFill>
              </a:defRPr>
            </a:lvl4pPr>
            <a:lvl5pPr lvl="4">
              <a:buNone/>
              <a:defRPr>
                <a:solidFill>
                  <a:srgbClr val="185485"/>
                </a:solidFill>
              </a:defRPr>
            </a:lvl5pPr>
            <a:lvl6pPr lvl="5">
              <a:buNone/>
              <a:defRPr>
                <a:solidFill>
                  <a:srgbClr val="185485"/>
                </a:solidFill>
              </a:defRPr>
            </a:lvl6pPr>
            <a:lvl7pPr lvl="6">
              <a:buNone/>
              <a:defRPr>
                <a:solidFill>
                  <a:srgbClr val="185485"/>
                </a:solidFill>
              </a:defRPr>
            </a:lvl7pPr>
            <a:lvl8pPr lvl="7">
              <a:buNone/>
              <a:defRPr>
                <a:solidFill>
                  <a:srgbClr val="185485"/>
                </a:solidFill>
              </a:defRPr>
            </a:lvl8pPr>
            <a:lvl9pPr lvl="8">
              <a:buNone/>
              <a:defRPr>
                <a:solidFill>
                  <a:srgbClr val="185485"/>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0046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Content slide option 2">
  <p:cSld name="4_Content slide option 2">
    <p:spTree>
      <p:nvGrpSpPr>
        <p:cNvPr id="1" name="Shape 159"/>
        <p:cNvGrpSpPr/>
        <p:nvPr/>
      </p:nvGrpSpPr>
      <p:grpSpPr>
        <a:xfrm>
          <a:off x="0" y="0"/>
          <a:ext cx="0" cy="0"/>
          <a:chOff x="0" y="0"/>
          <a:chExt cx="0" cy="0"/>
        </a:xfrm>
      </p:grpSpPr>
      <p:pic>
        <p:nvPicPr>
          <p:cNvPr id="160" name="Google Shape;160;g10ce75dfe91_1_29"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1" name="Google Shape;161;g10ce75dfe91_1_29"/>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133C68"/>
              </a:solidFill>
              <a:latin typeface="Arial"/>
              <a:ea typeface="Arial"/>
              <a:cs typeface="Arial"/>
              <a:sym typeface="Arial"/>
            </a:endParaRPr>
          </a:p>
        </p:txBody>
      </p:sp>
      <p:sp>
        <p:nvSpPr>
          <p:cNvPr id="162" name="Google Shape;162;g10ce75dfe91_1_29"/>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63" name="Google Shape;163;g10ce75dfe91_1_29"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64" name="Google Shape;164;g10ce75dfe91_1_29"/>
          <p:cNvSpPr txBox="1">
            <a:spLocks noGrp="1"/>
          </p:cNvSpPr>
          <p:nvPr>
            <p:ph type="title"/>
          </p:nvPr>
        </p:nvSpPr>
        <p:spPr>
          <a:xfrm>
            <a:off x="609600" y="180624"/>
            <a:ext cx="109728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g10ce75dfe91_1_29"/>
          <p:cNvSpPr txBox="1">
            <a:spLocks noGrp="1"/>
          </p:cNvSpPr>
          <p:nvPr>
            <p:ph type="ftr" idx="11"/>
          </p:nvPr>
        </p:nvSpPr>
        <p:spPr>
          <a:xfrm>
            <a:off x="2164316" y="6356354"/>
            <a:ext cx="7863368"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333">
                <a:solidFill>
                  <a:srgbClr val="133C68"/>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66" name="Google Shape;166;g10ce75dfe91_1_29"/>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a:solidFill>
                  <a:srgbClr val="133C68"/>
                </a:solidFill>
                <a:latin typeface="Arial"/>
                <a:ea typeface="Arial"/>
                <a:cs typeface="Arial"/>
                <a:sym typeface="Arial"/>
              </a:defRPr>
            </a:lvl1pPr>
            <a:lvl2pPr marL="0" marR="0" lvl="1" indent="0" algn="r" rtl="0">
              <a:spcBef>
                <a:spcPts val="0"/>
              </a:spcBef>
              <a:buNone/>
              <a:defRPr sz="1333">
                <a:solidFill>
                  <a:srgbClr val="133C68"/>
                </a:solidFill>
                <a:latin typeface="Arial"/>
                <a:ea typeface="Arial"/>
                <a:cs typeface="Arial"/>
                <a:sym typeface="Arial"/>
              </a:defRPr>
            </a:lvl2pPr>
            <a:lvl3pPr marL="0" marR="0" lvl="2" indent="0" algn="r" rtl="0">
              <a:spcBef>
                <a:spcPts val="0"/>
              </a:spcBef>
              <a:buNone/>
              <a:defRPr sz="1333">
                <a:solidFill>
                  <a:srgbClr val="133C68"/>
                </a:solidFill>
                <a:latin typeface="Arial"/>
                <a:ea typeface="Arial"/>
                <a:cs typeface="Arial"/>
                <a:sym typeface="Arial"/>
              </a:defRPr>
            </a:lvl3pPr>
            <a:lvl4pPr marL="0" marR="0" lvl="3" indent="0" algn="r" rtl="0">
              <a:spcBef>
                <a:spcPts val="0"/>
              </a:spcBef>
              <a:buNone/>
              <a:defRPr sz="1333">
                <a:solidFill>
                  <a:srgbClr val="133C68"/>
                </a:solidFill>
                <a:latin typeface="Arial"/>
                <a:ea typeface="Arial"/>
                <a:cs typeface="Arial"/>
                <a:sym typeface="Arial"/>
              </a:defRPr>
            </a:lvl4pPr>
            <a:lvl5pPr marL="0" marR="0" lvl="4" indent="0" algn="r" rtl="0">
              <a:spcBef>
                <a:spcPts val="0"/>
              </a:spcBef>
              <a:buNone/>
              <a:defRPr sz="1333">
                <a:solidFill>
                  <a:srgbClr val="133C68"/>
                </a:solidFill>
                <a:latin typeface="Arial"/>
                <a:ea typeface="Arial"/>
                <a:cs typeface="Arial"/>
                <a:sym typeface="Arial"/>
              </a:defRPr>
            </a:lvl5pPr>
            <a:lvl6pPr marL="0" marR="0" lvl="5" indent="0" algn="r" rtl="0">
              <a:spcBef>
                <a:spcPts val="0"/>
              </a:spcBef>
              <a:buNone/>
              <a:defRPr sz="1333">
                <a:solidFill>
                  <a:srgbClr val="133C68"/>
                </a:solidFill>
                <a:latin typeface="Arial"/>
                <a:ea typeface="Arial"/>
                <a:cs typeface="Arial"/>
                <a:sym typeface="Arial"/>
              </a:defRPr>
            </a:lvl6pPr>
            <a:lvl7pPr marL="0" marR="0" lvl="6" indent="0" algn="r" rtl="0">
              <a:spcBef>
                <a:spcPts val="0"/>
              </a:spcBef>
              <a:buNone/>
              <a:defRPr sz="1333">
                <a:solidFill>
                  <a:srgbClr val="133C68"/>
                </a:solidFill>
                <a:latin typeface="Arial"/>
                <a:ea typeface="Arial"/>
                <a:cs typeface="Arial"/>
                <a:sym typeface="Arial"/>
              </a:defRPr>
            </a:lvl7pPr>
            <a:lvl8pPr marL="0" marR="0" lvl="7" indent="0" algn="r" rtl="0">
              <a:spcBef>
                <a:spcPts val="0"/>
              </a:spcBef>
              <a:buNone/>
              <a:defRPr sz="1333">
                <a:solidFill>
                  <a:srgbClr val="133C68"/>
                </a:solidFill>
                <a:latin typeface="Arial"/>
                <a:ea typeface="Arial"/>
                <a:cs typeface="Arial"/>
                <a:sym typeface="Arial"/>
              </a:defRPr>
            </a:lvl8pPr>
            <a:lvl9pPr marL="0" marR="0" lvl="8" indent="0" algn="r" rtl="0">
              <a:spcBef>
                <a:spcPts val="0"/>
              </a:spcBef>
              <a:buNone/>
              <a:defRPr sz="1333">
                <a:solidFill>
                  <a:srgbClr val="133C6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40992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option 2">
  <p:cSld name="Content slide option 2">
    <p:spTree>
      <p:nvGrpSpPr>
        <p:cNvPr id="1" name="Shape 141"/>
        <p:cNvGrpSpPr/>
        <p:nvPr/>
      </p:nvGrpSpPr>
      <p:grpSpPr>
        <a:xfrm>
          <a:off x="0" y="0"/>
          <a:ext cx="0" cy="0"/>
          <a:chOff x="0" y="0"/>
          <a:chExt cx="0" cy="0"/>
        </a:xfrm>
      </p:grpSpPr>
      <p:pic>
        <p:nvPicPr>
          <p:cNvPr id="142" name="Google Shape;142;g10ce75dfe91_1_11" descr="emergence_ppt.jpg"/>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g10ce75dfe91_1_11"/>
          <p:cNvSpPr/>
          <p:nvPr/>
        </p:nvSpPr>
        <p:spPr>
          <a:xfrm>
            <a:off x="0" y="914400"/>
            <a:ext cx="12192000" cy="5943600"/>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133C68"/>
              </a:solidFill>
              <a:latin typeface="Arial"/>
              <a:ea typeface="Arial"/>
              <a:cs typeface="Arial"/>
              <a:sym typeface="Arial"/>
            </a:endParaRPr>
          </a:p>
        </p:txBody>
      </p:sp>
      <p:sp>
        <p:nvSpPr>
          <p:cNvPr id="144" name="Google Shape;144;g10ce75dfe91_1_11"/>
          <p:cNvSpPr txBox="1">
            <a:spLocks noGrp="1"/>
          </p:cNvSpPr>
          <p:nvPr>
            <p:ph type="body" idx="1"/>
          </p:nvPr>
        </p:nvSpPr>
        <p:spPr>
          <a:xfrm>
            <a:off x="609608" y="914401"/>
            <a:ext cx="10972792" cy="5091288"/>
          </a:xfrm>
          <a:prstGeom prst="rect">
            <a:avLst/>
          </a:prstGeom>
          <a:noFill/>
          <a:ln>
            <a:noFill/>
          </a:ln>
        </p:spPr>
        <p:txBody>
          <a:bodyPr spcFirstLastPara="1" wrap="square" lIns="91425" tIns="45700" rIns="91425" bIns="45700" anchor="t" anchorCtr="0">
            <a:normAutofit/>
          </a:bodyPr>
          <a:lstStyle>
            <a:lvl1pPr marL="609585" lvl="0" indent="-423323" algn="l">
              <a:lnSpc>
                <a:spcPct val="100000"/>
              </a:lnSpc>
              <a:spcBef>
                <a:spcPts val="373"/>
              </a:spcBef>
              <a:spcAft>
                <a:spcPts val="0"/>
              </a:spcAft>
              <a:buClr>
                <a:srgbClr val="185485"/>
              </a:buClr>
              <a:buSzPts val="1400"/>
              <a:buFont typeface="Arial"/>
              <a:buChar char="•"/>
              <a:defRPr sz="1867">
                <a:solidFill>
                  <a:srgbClr val="185485"/>
                </a:solidFill>
              </a:defRPr>
            </a:lvl1pPr>
            <a:lvl2pPr marL="1219170" lvl="1" indent="-304792" algn="l">
              <a:spcBef>
                <a:spcPts val="480"/>
              </a:spcBef>
              <a:spcAft>
                <a:spcPts val="0"/>
              </a:spcAft>
              <a:buClr>
                <a:srgbClr val="888888"/>
              </a:buClr>
              <a:buSzPts val="1800"/>
              <a:buNone/>
              <a:defRPr sz="2400">
                <a:solidFill>
                  <a:srgbClr val="888888"/>
                </a:solidFill>
              </a:defRPr>
            </a:lvl2pPr>
            <a:lvl3pPr marL="1828754" lvl="2" indent="-304792" algn="l">
              <a:spcBef>
                <a:spcPts val="427"/>
              </a:spcBef>
              <a:spcAft>
                <a:spcPts val="0"/>
              </a:spcAft>
              <a:buClr>
                <a:srgbClr val="888888"/>
              </a:buClr>
              <a:buSzPts val="1600"/>
              <a:buNone/>
              <a:defRPr sz="2133">
                <a:solidFill>
                  <a:srgbClr val="888888"/>
                </a:solidFill>
              </a:defRPr>
            </a:lvl3pPr>
            <a:lvl4pPr marL="2438339" lvl="3" indent="-304792" algn="l">
              <a:spcBef>
                <a:spcPts val="373"/>
              </a:spcBef>
              <a:spcAft>
                <a:spcPts val="0"/>
              </a:spcAft>
              <a:buClr>
                <a:srgbClr val="888888"/>
              </a:buClr>
              <a:buSzPts val="1400"/>
              <a:buNone/>
              <a:defRPr sz="1867">
                <a:solidFill>
                  <a:srgbClr val="888888"/>
                </a:solidFill>
              </a:defRPr>
            </a:lvl4pPr>
            <a:lvl5pPr marL="3047924" lvl="4" indent="-304792" algn="l">
              <a:spcBef>
                <a:spcPts val="373"/>
              </a:spcBef>
              <a:spcAft>
                <a:spcPts val="0"/>
              </a:spcAft>
              <a:buClr>
                <a:srgbClr val="888888"/>
              </a:buClr>
              <a:buSzPts val="1400"/>
              <a:buNone/>
              <a:defRPr sz="1867">
                <a:solidFill>
                  <a:srgbClr val="888888"/>
                </a:solidFill>
              </a:defRPr>
            </a:lvl5pPr>
            <a:lvl6pPr marL="3657509" lvl="5" indent="-304792" algn="l">
              <a:spcBef>
                <a:spcPts val="373"/>
              </a:spcBef>
              <a:spcAft>
                <a:spcPts val="0"/>
              </a:spcAft>
              <a:buClr>
                <a:srgbClr val="888888"/>
              </a:buClr>
              <a:buSzPts val="1400"/>
              <a:buNone/>
              <a:defRPr sz="1867">
                <a:solidFill>
                  <a:srgbClr val="888888"/>
                </a:solidFill>
              </a:defRPr>
            </a:lvl6pPr>
            <a:lvl7pPr marL="4267093" lvl="6" indent="-304792" algn="l">
              <a:spcBef>
                <a:spcPts val="373"/>
              </a:spcBef>
              <a:spcAft>
                <a:spcPts val="0"/>
              </a:spcAft>
              <a:buClr>
                <a:srgbClr val="888888"/>
              </a:buClr>
              <a:buSzPts val="1400"/>
              <a:buNone/>
              <a:defRPr sz="1867">
                <a:solidFill>
                  <a:srgbClr val="888888"/>
                </a:solidFill>
              </a:defRPr>
            </a:lvl7pPr>
            <a:lvl8pPr marL="4876678" lvl="7" indent="-304792" algn="l">
              <a:spcBef>
                <a:spcPts val="373"/>
              </a:spcBef>
              <a:spcAft>
                <a:spcPts val="0"/>
              </a:spcAft>
              <a:buClr>
                <a:srgbClr val="888888"/>
              </a:buClr>
              <a:buSzPts val="1400"/>
              <a:buNone/>
              <a:defRPr sz="1867">
                <a:solidFill>
                  <a:srgbClr val="888888"/>
                </a:solidFill>
              </a:defRPr>
            </a:lvl8pPr>
            <a:lvl9pPr marL="5486263" lvl="8" indent="-304792" algn="l">
              <a:spcBef>
                <a:spcPts val="373"/>
              </a:spcBef>
              <a:spcAft>
                <a:spcPts val="0"/>
              </a:spcAft>
              <a:buClr>
                <a:srgbClr val="888888"/>
              </a:buClr>
              <a:buSzPts val="1400"/>
              <a:buNone/>
              <a:defRPr sz="1867">
                <a:solidFill>
                  <a:srgbClr val="888888"/>
                </a:solidFill>
              </a:defRPr>
            </a:lvl9pPr>
          </a:lstStyle>
          <a:p>
            <a:endParaRPr/>
          </a:p>
        </p:txBody>
      </p:sp>
      <p:pic>
        <p:nvPicPr>
          <p:cNvPr id="145" name="Google Shape;145;g10ce75dfe91_1_11" descr="Shalek_logo.jpg"/>
          <p:cNvPicPr preferRelativeResize="0"/>
          <p:nvPr/>
        </p:nvPicPr>
        <p:blipFill rotWithShape="1">
          <a:blip r:embed="rId3">
            <a:alphaModFix/>
          </a:blip>
          <a:srcRect/>
          <a:stretch/>
        </p:blipFill>
        <p:spPr>
          <a:xfrm>
            <a:off x="147782" y="6319295"/>
            <a:ext cx="1931735" cy="420172"/>
          </a:xfrm>
          <a:prstGeom prst="rect">
            <a:avLst/>
          </a:prstGeom>
          <a:noFill/>
          <a:ln>
            <a:noFill/>
          </a:ln>
        </p:spPr>
      </p:pic>
      <p:sp>
        <p:nvSpPr>
          <p:cNvPr id="146" name="Google Shape;146;g10ce75dfe91_1_11"/>
          <p:cNvSpPr txBox="1">
            <a:spLocks noGrp="1"/>
          </p:cNvSpPr>
          <p:nvPr>
            <p:ph type="title"/>
          </p:nvPr>
        </p:nvSpPr>
        <p:spPr>
          <a:xfrm>
            <a:off x="609600" y="180624"/>
            <a:ext cx="10972800" cy="733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133C68"/>
              </a:buClr>
              <a:buSzPts val="2000"/>
              <a:buFont typeface="Arial"/>
              <a:buNone/>
              <a:defRPr sz="26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g10ce75dfe91_1_11"/>
          <p:cNvSpPr txBox="1">
            <a:spLocks noGrp="1"/>
          </p:cNvSpPr>
          <p:nvPr>
            <p:ph type="ftr" idx="11"/>
          </p:nvPr>
        </p:nvSpPr>
        <p:spPr>
          <a:xfrm>
            <a:off x="2164316" y="6356354"/>
            <a:ext cx="7863368"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333" b="0" i="0" u="none" strike="noStrike" cap="none">
                <a:solidFill>
                  <a:srgbClr val="133C68"/>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48" name="Google Shape;148;g10ce75dfe91_1_11"/>
          <p:cNvSpPr txBox="1">
            <a:spLocks noGrp="1"/>
          </p:cNvSpPr>
          <p:nvPr>
            <p:ph type="sldNum" idx="12"/>
          </p:nvPr>
        </p:nvSpPr>
        <p:spPr>
          <a:xfrm>
            <a:off x="11313042" y="6356354"/>
            <a:ext cx="675759"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333" b="0" i="0" u="none" strike="noStrike" cap="none">
                <a:solidFill>
                  <a:srgbClr val="133C68"/>
                </a:solidFill>
                <a:latin typeface="Arial"/>
                <a:ea typeface="Arial"/>
                <a:cs typeface="Arial"/>
                <a:sym typeface="Arial"/>
              </a:defRPr>
            </a:lvl1pPr>
            <a:lvl2pPr marL="0" marR="0" lvl="1" indent="0" algn="r" rtl="0">
              <a:spcBef>
                <a:spcPts val="0"/>
              </a:spcBef>
              <a:buNone/>
              <a:defRPr sz="1333" b="0" i="0" u="none" strike="noStrike" cap="none">
                <a:solidFill>
                  <a:srgbClr val="133C68"/>
                </a:solidFill>
                <a:latin typeface="Arial"/>
                <a:ea typeface="Arial"/>
                <a:cs typeface="Arial"/>
                <a:sym typeface="Arial"/>
              </a:defRPr>
            </a:lvl2pPr>
            <a:lvl3pPr marL="0" marR="0" lvl="2" indent="0" algn="r" rtl="0">
              <a:spcBef>
                <a:spcPts val="0"/>
              </a:spcBef>
              <a:buNone/>
              <a:defRPr sz="1333" b="0" i="0" u="none" strike="noStrike" cap="none">
                <a:solidFill>
                  <a:srgbClr val="133C68"/>
                </a:solidFill>
                <a:latin typeface="Arial"/>
                <a:ea typeface="Arial"/>
                <a:cs typeface="Arial"/>
                <a:sym typeface="Arial"/>
              </a:defRPr>
            </a:lvl3pPr>
            <a:lvl4pPr marL="0" marR="0" lvl="3" indent="0" algn="r" rtl="0">
              <a:spcBef>
                <a:spcPts val="0"/>
              </a:spcBef>
              <a:buNone/>
              <a:defRPr sz="1333" b="0" i="0" u="none" strike="noStrike" cap="none">
                <a:solidFill>
                  <a:srgbClr val="133C68"/>
                </a:solidFill>
                <a:latin typeface="Arial"/>
                <a:ea typeface="Arial"/>
                <a:cs typeface="Arial"/>
                <a:sym typeface="Arial"/>
              </a:defRPr>
            </a:lvl4pPr>
            <a:lvl5pPr marL="0" marR="0" lvl="4" indent="0" algn="r" rtl="0">
              <a:spcBef>
                <a:spcPts val="0"/>
              </a:spcBef>
              <a:buNone/>
              <a:defRPr sz="1333" b="0" i="0" u="none" strike="noStrike" cap="none">
                <a:solidFill>
                  <a:srgbClr val="133C68"/>
                </a:solidFill>
                <a:latin typeface="Arial"/>
                <a:ea typeface="Arial"/>
                <a:cs typeface="Arial"/>
                <a:sym typeface="Arial"/>
              </a:defRPr>
            </a:lvl5pPr>
            <a:lvl6pPr marL="0" marR="0" lvl="5" indent="0" algn="r" rtl="0">
              <a:spcBef>
                <a:spcPts val="0"/>
              </a:spcBef>
              <a:buNone/>
              <a:defRPr sz="1333" b="0" i="0" u="none" strike="noStrike" cap="none">
                <a:solidFill>
                  <a:srgbClr val="133C68"/>
                </a:solidFill>
                <a:latin typeface="Arial"/>
                <a:ea typeface="Arial"/>
                <a:cs typeface="Arial"/>
                <a:sym typeface="Arial"/>
              </a:defRPr>
            </a:lvl6pPr>
            <a:lvl7pPr marL="0" marR="0" lvl="6" indent="0" algn="r" rtl="0">
              <a:spcBef>
                <a:spcPts val="0"/>
              </a:spcBef>
              <a:buNone/>
              <a:defRPr sz="1333" b="0" i="0" u="none" strike="noStrike" cap="none">
                <a:solidFill>
                  <a:srgbClr val="133C68"/>
                </a:solidFill>
                <a:latin typeface="Arial"/>
                <a:ea typeface="Arial"/>
                <a:cs typeface="Arial"/>
                <a:sym typeface="Arial"/>
              </a:defRPr>
            </a:lvl7pPr>
            <a:lvl8pPr marL="0" marR="0" lvl="7" indent="0" algn="r" rtl="0">
              <a:spcBef>
                <a:spcPts val="0"/>
              </a:spcBef>
              <a:buNone/>
              <a:defRPr sz="1333" b="0" i="0" u="none" strike="noStrike" cap="none">
                <a:solidFill>
                  <a:srgbClr val="133C68"/>
                </a:solidFill>
                <a:latin typeface="Arial"/>
                <a:ea typeface="Arial"/>
                <a:cs typeface="Arial"/>
                <a:sym typeface="Arial"/>
              </a:defRPr>
            </a:lvl8pPr>
            <a:lvl9pPr marL="0" marR="0" lvl="8" indent="0" algn="r" rtl="0">
              <a:spcBef>
                <a:spcPts val="0"/>
              </a:spcBef>
              <a:buNone/>
              <a:defRPr sz="1333" b="0" i="0" u="none" strike="noStrike" cap="none">
                <a:solidFill>
                  <a:srgbClr val="133C68"/>
                </a:solidFill>
                <a:latin typeface="Arial"/>
                <a:ea typeface="Arial"/>
                <a:cs typeface="Arial"/>
                <a:sym typeface="Arial"/>
              </a:defRPr>
            </a:lvl9pPr>
          </a:lstStyle>
          <a:p>
            <a:fld id="{00000000-1234-1234-1234-123412341234}" type="slidenum">
              <a:rPr lang="en-US" smtClean="0"/>
              <a:pPr/>
              <a:t>‹#›</a:t>
            </a:fld>
            <a:endParaRPr lang="en-US"/>
          </a:p>
        </p:txBody>
      </p:sp>
      <p:sp>
        <p:nvSpPr>
          <p:cNvPr id="149" name="Google Shape;149;g10ce75dfe91_1_11"/>
          <p:cNvSpPr txBox="1">
            <a:spLocks noGrp="1"/>
          </p:cNvSpPr>
          <p:nvPr>
            <p:ph type="body" idx="2"/>
          </p:nvPr>
        </p:nvSpPr>
        <p:spPr>
          <a:xfrm>
            <a:off x="2165351" y="5683251"/>
            <a:ext cx="7861300" cy="673100"/>
          </a:xfrm>
          <a:prstGeom prst="rect">
            <a:avLst/>
          </a:prstGeom>
          <a:noFill/>
          <a:ln>
            <a:noFill/>
          </a:ln>
        </p:spPr>
        <p:txBody>
          <a:bodyPr spcFirstLastPara="1" wrap="square" lIns="91425" tIns="45700" rIns="91425" bIns="45700" anchor="ctr" anchorCtr="0">
            <a:normAutofit/>
          </a:bodyPr>
          <a:lstStyle>
            <a:lvl1pPr marL="609585" lvl="0" indent="-304792" algn="ctr">
              <a:spcBef>
                <a:spcPts val="400"/>
              </a:spcBef>
              <a:spcAft>
                <a:spcPts val="0"/>
              </a:spcAft>
              <a:buClr>
                <a:srgbClr val="133C68"/>
              </a:buClr>
              <a:buSzPts val="1500"/>
              <a:buNone/>
              <a:defRPr sz="2000"/>
            </a:lvl1pPr>
            <a:lvl2pPr marL="1219170" lvl="1" indent="-304792" algn="l">
              <a:spcBef>
                <a:spcPts val="533"/>
              </a:spcBef>
              <a:spcAft>
                <a:spcPts val="0"/>
              </a:spcAft>
              <a:buClr>
                <a:srgbClr val="133C68"/>
              </a:buClr>
              <a:buSzPts val="2000"/>
              <a:buNone/>
              <a:defRPr/>
            </a:lvl2pPr>
            <a:lvl3pPr marL="1828754" lvl="2" indent="-304792" algn="l">
              <a:spcBef>
                <a:spcPts val="480"/>
              </a:spcBef>
              <a:spcAft>
                <a:spcPts val="0"/>
              </a:spcAft>
              <a:buClr>
                <a:srgbClr val="133C68"/>
              </a:buClr>
              <a:buSzPts val="1800"/>
              <a:buNone/>
              <a:defRPr/>
            </a:lvl3pPr>
            <a:lvl4pPr marL="2438339" lvl="3" indent="-304792" algn="l">
              <a:spcBef>
                <a:spcPts val="427"/>
              </a:spcBef>
              <a:spcAft>
                <a:spcPts val="0"/>
              </a:spcAft>
              <a:buClr>
                <a:srgbClr val="133C68"/>
              </a:buClr>
              <a:buSzPts val="1600"/>
              <a:buNone/>
              <a:defRPr/>
            </a:lvl4pPr>
            <a:lvl5pPr marL="3047924" lvl="4" indent="-304792" algn="l">
              <a:spcBef>
                <a:spcPts val="427"/>
              </a:spcBef>
              <a:spcAft>
                <a:spcPts val="0"/>
              </a:spcAft>
              <a:buClr>
                <a:srgbClr val="133C68"/>
              </a:buClr>
              <a:buSzPts val="1600"/>
              <a:buNone/>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9528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993-E7FD-8DD5-90E2-835FA71BAB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B84A8-A9BA-9A07-D8AE-7190924B1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F1C5D-29A7-C4A5-0218-746491355F08}"/>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10661CFB-D53B-7C14-A9C1-A45CF7D3B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33A0E-BCA6-40E8-2B03-BE6024EBA882}"/>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340597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3F77-EFD7-7771-EC6C-2751BC5A14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EB3477-6515-621F-32A2-70D0FB8C2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E633A-4E92-4D87-1B78-B42A531F745F}"/>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13352CD5-993D-8A3E-834D-4282EEC4E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CC3BC-3B2B-4B5E-4602-07CC8216BCC0}"/>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274944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0C24-13EF-CDED-9107-0F5D44D9F5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1EC518-A93F-19D8-64DC-C8EEB854A2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819310-86BF-4EFC-2F44-57A4A64EBE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B45FF-9E17-84F3-4591-F3D50D24AC21}"/>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6" name="Footer Placeholder 5">
            <a:extLst>
              <a:ext uri="{FF2B5EF4-FFF2-40B4-BE49-F238E27FC236}">
                <a16:creationId xmlns:a16="http://schemas.microsoft.com/office/drawing/2014/main" id="{C4EC4EB0-53F1-1F74-D042-09A8552D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92D1B-33A3-44CD-2EBB-07D83A37CD49}"/>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2318449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B901-3E17-0D53-75B4-9D2F4B333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CEB111-D90D-A5DE-899F-50B8747682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2BB8FD-3C92-B1F1-5440-DF7ABC99A4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FC56B-3AB6-BC7E-69AF-B790424F7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41FE6-39F1-0285-C613-CD4B77ABA3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462CFC-6749-00F4-71F9-ADE01233B884}"/>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8" name="Footer Placeholder 7">
            <a:extLst>
              <a:ext uri="{FF2B5EF4-FFF2-40B4-BE49-F238E27FC236}">
                <a16:creationId xmlns:a16="http://schemas.microsoft.com/office/drawing/2014/main" id="{DD856C1B-16E7-AEBA-AD71-4761406EA2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64D32F-B356-8692-7EC4-F547F41C45D9}"/>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124997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0A31-1FC4-73D4-D96C-01DC5F048D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948520-13F7-41AB-6E88-02CC5FDAB5DB}"/>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4" name="Footer Placeholder 3">
            <a:extLst>
              <a:ext uri="{FF2B5EF4-FFF2-40B4-BE49-F238E27FC236}">
                <a16:creationId xmlns:a16="http://schemas.microsoft.com/office/drawing/2014/main" id="{BCB7A95D-47F0-BB12-978C-B366C0FD20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B66389-10C2-CC46-3CF4-A87F7A9C7F60}"/>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411168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AE992-9860-EE9A-250D-83FCEE8A9F36}"/>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3" name="Footer Placeholder 2">
            <a:extLst>
              <a:ext uri="{FF2B5EF4-FFF2-40B4-BE49-F238E27FC236}">
                <a16:creationId xmlns:a16="http://schemas.microsoft.com/office/drawing/2014/main" id="{9FD41220-9A44-4FD2-D361-3C211DDA88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EB11D5-DE44-F199-E11A-333B0F4ABAD3}"/>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1952155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2D4B-0DCF-B2D9-F42F-AF60034CA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9F8D28-0F4C-5A22-335D-05F48DE9B1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767958-5D40-7756-1597-CAA0FC7D6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D0E3B1-486E-41AE-F4A3-A35B3985956D}"/>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6" name="Footer Placeholder 5">
            <a:extLst>
              <a:ext uri="{FF2B5EF4-FFF2-40B4-BE49-F238E27FC236}">
                <a16:creationId xmlns:a16="http://schemas.microsoft.com/office/drawing/2014/main" id="{7EC356A4-E68E-DD09-FF41-563608982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B2FFE-8E99-D241-0C16-B2DB3E295C82}"/>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62076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F2FA-9A17-1868-A70C-7D4CB063A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C97DD9-E2EA-AC7C-EA25-11D3EB5D6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6FFBA4-E901-C144-3CD4-A02AE99FD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B82EE-2AC3-FB7A-F452-418BD72A0D20}"/>
              </a:ext>
            </a:extLst>
          </p:cNvPr>
          <p:cNvSpPr>
            <a:spLocks noGrp="1"/>
          </p:cNvSpPr>
          <p:nvPr>
            <p:ph type="dt" sz="half" idx="10"/>
          </p:nvPr>
        </p:nvSpPr>
        <p:spPr/>
        <p:txBody>
          <a:bodyPr/>
          <a:lstStyle/>
          <a:p>
            <a:fld id="{642BED05-A6E3-5C4F-B4F8-6A0E44E584BB}" type="datetimeFigureOut">
              <a:rPr lang="en-US" smtClean="0"/>
              <a:t>10/10/22</a:t>
            </a:fld>
            <a:endParaRPr lang="en-US"/>
          </a:p>
        </p:txBody>
      </p:sp>
      <p:sp>
        <p:nvSpPr>
          <p:cNvPr id="6" name="Footer Placeholder 5">
            <a:extLst>
              <a:ext uri="{FF2B5EF4-FFF2-40B4-BE49-F238E27FC236}">
                <a16:creationId xmlns:a16="http://schemas.microsoft.com/office/drawing/2014/main" id="{ECE08625-1B3D-D79A-DBC7-A26FE4F27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D3300-1C8D-318C-4CC3-027C083A2056}"/>
              </a:ext>
            </a:extLst>
          </p:cNvPr>
          <p:cNvSpPr>
            <a:spLocks noGrp="1"/>
          </p:cNvSpPr>
          <p:nvPr>
            <p:ph type="sldNum" sz="quarter" idx="12"/>
          </p:nvPr>
        </p:nvSpPr>
        <p:spPr/>
        <p:txBody>
          <a:bodyPr/>
          <a:lstStyle/>
          <a:p>
            <a:fld id="{D4B79E8A-3D05-DA43-8490-F7D2EB41B6AB}" type="slidenum">
              <a:rPr lang="en-US" smtClean="0"/>
              <a:t>‹#›</a:t>
            </a:fld>
            <a:endParaRPr lang="en-US"/>
          </a:p>
        </p:txBody>
      </p:sp>
    </p:spTree>
    <p:extLst>
      <p:ext uri="{BB962C8B-B14F-4D97-AF65-F5344CB8AC3E}">
        <p14:creationId xmlns:p14="http://schemas.microsoft.com/office/powerpoint/2010/main" val="383709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6E9A3D-1EFC-DBDD-7222-D931D5EF3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1B8776-EA45-B67A-03B4-2F08520B13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76D97-958C-2E33-970C-EA4EB2BD7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BED05-A6E3-5C4F-B4F8-6A0E44E584BB}" type="datetimeFigureOut">
              <a:rPr lang="en-US" smtClean="0"/>
              <a:t>10/10/22</a:t>
            </a:fld>
            <a:endParaRPr lang="en-US"/>
          </a:p>
        </p:txBody>
      </p:sp>
      <p:sp>
        <p:nvSpPr>
          <p:cNvPr id="5" name="Footer Placeholder 4">
            <a:extLst>
              <a:ext uri="{FF2B5EF4-FFF2-40B4-BE49-F238E27FC236}">
                <a16:creationId xmlns:a16="http://schemas.microsoft.com/office/drawing/2014/main" id="{0642CA9B-EAEE-4E7F-DE54-8814CE5EF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34F71A-50CA-4342-EECA-22ECCFBBB2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79E8A-3D05-DA43-8490-F7D2EB41B6AB}" type="slidenum">
              <a:rPr lang="en-US" smtClean="0"/>
              <a:t>‹#›</a:t>
            </a:fld>
            <a:endParaRPr lang="en-US"/>
          </a:p>
        </p:txBody>
      </p:sp>
    </p:spTree>
    <p:extLst>
      <p:ext uri="{BB962C8B-B14F-4D97-AF65-F5344CB8AC3E}">
        <p14:creationId xmlns:p14="http://schemas.microsoft.com/office/powerpoint/2010/main" val="249433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DD04-E1E5-66F7-9CC2-E30683EA7690}"/>
              </a:ext>
            </a:extLst>
          </p:cNvPr>
          <p:cNvSpPr>
            <a:spLocks noGrp="1"/>
          </p:cNvSpPr>
          <p:nvPr>
            <p:ph type="ctrTitle"/>
          </p:nvPr>
        </p:nvSpPr>
        <p:spPr>
          <a:xfrm>
            <a:off x="1298712" y="22433"/>
            <a:ext cx="9963397" cy="2387600"/>
          </a:xfrm>
        </p:spPr>
        <p:txBody>
          <a:bodyPr>
            <a:normAutofit/>
          </a:bodyPr>
          <a:lstStyle/>
          <a:p>
            <a:r>
              <a:rPr lang="en-US" sz="5400" dirty="0">
                <a:solidFill>
                  <a:srgbClr val="020056"/>
                </a:solidFill>
              </a:rPr>
              <a:t>Introduction to Experimental Sequencing Methods</a:t>
            </a:r>
          </a:p>
        </p:txBody>
      </p:sp>
      <p:sp>
        <p:nvSpPr>
          <p:cNvPr id="3" name="Subtitle 2">
            <a:extLst>
              <a:ext uri="{FF2B5EF4-FFF2-40B4-BE49-F238E27FC236}">
                <a16:creationId xmlns:a16="http://schemas.microsoft.com/office/drawing/2014/main" id="{6A9079A6-53AB-7B63-37CD-016B70B8AAC7}"/>
              </a:ext>
            </a:extLst>
          </p:cNvPr>
          <p:cNvSpPr>
            <a:spLocks noGrp="1"/>
          </p:cNvSpPr>
          <p:nvPr>
            <p:ph type="subTitle" idx="1"/>
          </p:nvPr>
        </p:nvSpPr>
        <p:spPr>
          <a:xfrm>
            <a:off x="1114301" y="2601119"/>
            <a:ext cx="9963398" cy="1655762"/>
          </a:xfrm>
        </p:spPr>
        <p:txBody>
          <a:bodyPr/>
          <a:lstStyle/>
          <a:p>
            <a:pPr algn="ctr"/>
            <a:r>
              <a:rPr lang="en-US" b="0" i="0" dirty="0">
                <a:effectLst/>
                <a:latin typeface="Arial" panose="020B0604020202020204" pitchFamily="34" charset="0"/>
                <a:cs typeface="Arial" panose="020B0604020202020204" pitchFamily="34" charset="0"/>
              </a:rPr>
              <a:t>HCA Africa: Introduction to Single-Cell RNA-Seq Analysis Workshop</a:t>
            </a:r>
          </a:p>
          <a:p>
            <a:pPr algn="ctr"/>
            <a:r>
              <a:rPr lang="en-US" dirty="0">
                <a:latin typeface="Arial" panose="020B0604020202020204" pitchFamily="34" charset="0"/>
                <a:cs typeface="Arial" panose="020B0604020202020204" pitchFamily="34" charset="0"/>
              </a:rPr>
              <a:t>October 17, 2022</a:t>
            </a:r>
          </a:p>
          <a:p>
            <a:pPr algn="ctr"/>
            <a:r>
              <a:rPr lang="en-US" b="0" i="0" dirty="0">
                <a:effectLst/>
                <a:latin typeface="Arial" panose="020B0604020202020204" pitchFamily="34" charset="0"/>
                <a:cs typeface="Arial" panose="020B0604020202020204" pitchFamily="34" charset="0"/>
              </a:rPr>
              <a:t>Daniela Russo</a:t>
            </a:r>
          </a:p>
        </p:txBody>
      </p:sp>
      <p:pic>
        <p:nvPicPr>
          <p:cNvPr id="5" name="Picture 4" descr="A picture containing logo&#10;&#10;Description automatically generated">
            <a:extLst>
              <a:ext uri="{FF2B5EF4-FFF2-40B4-BE49-F238E27FC236}">
                <a16:creationId xmlns:a16="http://schemas.microsoft.com/office/drawing/2014/main" id="{F6C93196-B244-AEF7-85BE-5FF93DB91FE7}"/>
              </a:ext>
            </a:extLst>
          </p:cNvPr>
          <p:cNvPicPr>
            <a:picLocks noChangeAspect="1"/>
          </p:cNvPicPr>
          <p:nvPr/>
        </p:nvPicPr>
        <p:blipFill rotWithShape="1">
          <a:blip r:embed="rId2"/>
          <a:srcRect l="32946" t="36706" b="33501"/>
          <a:stretch/>
        </p:blipFill>
        <p:spPr>
          <a:xfrm>
            <a:off x="397565" y="4256881"/>
            <a:ext cx="7659757" cy="2279374"/>
          </a:xfrm>
          <a:prstGeom prst="rect">
            <a:avLst/>
          </a:prstGeom>
        </p:spPr>
      </p:pic>
      <p:pic>
        <p:nvPicPr>
          <p:cNvPr id="7" name="Picture 6" descr="A picture containing text, night sky&#10;&#10;Description automatically generated">
            <a:extLst>
              <a:ext uri="{FF2B5EF4-FFF2-40B4-BE49-F238E27FC236}">
                <a16:creationId xmlns:a16="http://schemas.microsoft.com/office/drawing/2014/main" id="{2F2EC139-CA92-B2D9-E82C-37C6E5ED7899}"/>
              </a:ext>
            </a:extLst>
          </p:cNvPr>
          <p:cNvPicPr>
            <a:picLocks noChangeAspect="1"/>
          </p:cNvPicPr>
          <p:nvPr/>
        </p:nvPicPr>
        <p:blipFill rotWithShape="1">
          <a:blip r:embed="rId3"/>
          <a:srcRect l="22194" t="660" r="22250" b="20470"/>
          <a:stretch/>
        </p:blipFill>
        <p:spPr>
          <a:xfrm>
            <a:off x="7117451" y="2981739"/>
            <a:ext cx="3727798" cy="3704521"/>
          </a:xfrm>
          <a:prstGeom prst="rect">
            <a:avLst/>
          </a:prstGeom>
        </p:spPr>
      </p:pic>
    </p:spTree>
    <p:extLst>
      <p:ext uri="{BB962C8B-B14F-4D97-AF65-F5344CB8AC3E}">
        <p14:creationId xmlns:p14="http://schemas.microsoft.com/office/powerpoint/2010/main" val="1395503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B19F-C472-104E-8988-E2E4FE2A6E33}"/>
              </a:ext>
            </a:extLst>
          </p:cNvPr>
          <p:cNvSpPr>
            <a:spLocks noGrp="1"/>
          </p:cNvSpPr>
          <p:nvPr>
            <p:ph type="title"/>
          </p:nvPr>
        </p:nvSpPr>
        <p:spPr/>
        <p:txBody>
          <a:bodyPr>
            <a:normAutofit/>
          </a:bodyPr>
          <a:lstStyle/>
          <a:p>
            <a:r>
              <a:rPr lang="en-US" sz="3600" dirty="0" err="1">
                <a:solidFill>
                  <a:srgbClr val="16254E"/>
                </a:solidFill>
              </a:rPr>
              <a:t>scRNA</a:t>
            </a:r>
            <a:r>
              <a:rPr lang="en-US" sz="3600" dirty="0">
                <a:solidFill>
                  <a:srgbClr val="16254E"/>
                </a:solidFill>
              </a:rPr>
              <a:t>-seq is an important tool for </a:t>
            </a:r>
            <a:br>
              <a:rPr lang="en-US" sz="3600" dirty="0">
                <a:solidFill>
                  <a:srgbClr val="16254E"/>
                </a:solidFill>
              </a:rPr>
            </a:br>
            <a:r>
              <a:rPr lang="en-US" sz="3600" dirty="0">
                <a:solidFill>
                  <a:srgbClr val="16254E"/>
                </a:solidFill>
              </a:rPr>
              <a:t>identifying activation signals</a:t>
            </a:r>
          </a:p>
        </p:txBody>
      </p:sp>
      <p:pic>
        <p:nvPicPr>
          <p:cNvPr id="1028" name="Picture 4" descr="Flowchart of the Smart-seq2 library preparation. Single cells are... |  Download Scientific Diagram">
            <a:extLst>
              <a:ext uri="{FF2B5EF4-FFF2-40B4-BE49-F238E27FC236}">
                <a16:creationId xmlns:a16="http://schemas.microsoft.com/office/drawing/2014/main" id="{A550B1D2-9757-CF47-A532-BC2DEE372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079" y="173425"/>
            <a:ext cx="3359815" cy="59049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259920C-DBD8-FE4A-8E44-E9322E9CF016}"/>
              </a:ext>
            </a:extLst>
          </p:cNvPr>
          <p:cNvSpPr txBox="1"/>
          <p:nvPr/>
        </p:nvSpPr>
        <p:spPr>
          <a:xfrm>
            <a:off x="838200" y="2321004"/>
            <a:ext cx="6270938" cy="2215991"/>
          </a:xfrm>
          <a:prstGeom prst="rect">
            <a:avLst/>
          </a:prstGeom>
          <a:noFill/>
        </p:spPr>
        <p:txBody>
          <a:bodyPr wrap="square" rtlCol="0">
            <a:spAutoFit/>
          </a:bodyPr>
          <a:lstStyle/>
          <a:p>
            <a:pPr marL="342900" indent="-342900">
              <a:buAutoNum type="arabicParenR"/>
            </a:pPr>
            <a:r>
              <a:rPr lang="en-US" sz="2000" dirty="0"/>
              <a:t>Uncover regulatory relationships between genes and track trajectories</a:t>
            </a:r>
          </a:p>
          <a:p>
            <a:pPr marL="342900" indent="-342900">
              <a:buAutoNum type="arabicParenR"/>
            </a:pPr>
            <a:r>
              <a:rPr lang="en-US" sz="2000" dirty="0"/>
              <a:t>Understand cell-to-cell interactions</a:t>
            </a:r>
          </a:p>
          <a:p>
            <a:pPr marL="342900" indent="-342900">
              <a:buAutoNum type="arabicParenR"/>
            </a:pPr>
            <a:r>
              <a:rPr lang="en-US" sz="2000" dirty="0"/>
              <a:t>More precise understanding of the transcriptome/heterogeneity</a:t>
            </a:r>
          </a:p>
          <a:p>
            <a:pPr marL="342900" indent="-342900">
              <a:buAutoNum type="arabicParenR"/>
            </a:pPr>
            <a:r>
              <a:rPr lang="en-US" sz="2000" dirty="0"/>
              <a:t>Identify cell fates/map developmental trajectories</a:t>
            </a:r>
          </a:p>
          <a:p>
            <a:pPr marL="342900" indent="-342900">
              <a:buAutoNum type="arabicParenR"/>
            </a:pPr>
            <a:endParaRPr lang="en-US" dirty="0"/>
          </a:p>
        </p:txBody>
      </p:sp>
    </p:spTree>
    <p:extLst>
      <p:ext uri="{BB962C8B-B14F-4D97-AF65-F5344CB8AC3E}">
        <p14:creationId xmlns:p14="http://schemas.microsoft.com/office/powerpoint/2010/main" val="144240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09004492d9_2_66"/>
          <p:cNvSpPr txBox="1">
            <a:spLocks noGrp="1"/>
          </p:cNvSpPr>
          <p:nvPr>
            <p:ph type="title"/>
          </p:nvPr>
        </p:nvSpPr>
        <p:spPr>
          <a:prstGeom prst="rect">
            <a:avLst/>
          </a:prstGeom>
        </p:spPr>
        <p:txBody>
          <a:bodyPr spcFirstLastPara="1" vert="horz" wrap="square" lIns="121900" tIns="60933" rIns="121900" bIns="60933" rtlCol="0" anchor="ctr" anchorCtr="0">
            <a:normAutofit/>
          </a:bodyPr>
          <a:lstStyle/>
          <a:p>
            <a:r>
              <a:rPr lang="en-US" dirty="0">
                <a:solidFill>
                  <a:srgbClr val="020056"/>
                </a:solidFill>
              </a:rPr>
              <a:t>General </a:t>
            </a:r>
            <a:r>
              <a:rPr lang="en-US" dirty="0" err="1">
                <a:solidFill>
                  <a:srgbClr val="020056"/>
                </a:solidFill>
              </a:rPr>
              <a:t>scRNA</a:t>
            </a:r>
            <a:r>
              <a:rPr lang="en-US" dirty="0">
                <a:solidFill>
                  <a:srgbClr val="020056"/>
                </a:solidFill>
              </a:rPr>
              <a:t>-Seq Workflow</a:t>
            </a:r>
            <a:endParaRPr dirty="0">
              <a:solidFill>
                <a:srgbClr val="020056"/>
              </a:solidFill>
            </a:endParaRPr>
          </a:p>
        </p:txBody>
      </p:sp>
      <p:pic>
        <p:nvPicPr>
          <p:cNvPr id="258" name="Google Shape;258;g109004492d9_2_66"/>
          <p:cNvPicPr preferRelativeResize="0"/>
          <p:nvPr/>
        </p:nvPicPr>
        <p:blipFill rotWithShape="1">
          <a:blip r:embed="rId3">
            <a:alphaModFix/>
          </a:blip>
          <a:srcRect l="5249" t="11388" b="4123"/>
          <a:stretch/>
        </p:blipFill>
        <p:spPr>
          <a:xfrm>
            <a:off x="8496268" y="2097600"/>
            <a:ext cx="2945201" cy="2386368"/>
          </a:xfrm>
          <a:prstGeom prst="rect">
            <a:avLst/>
          </a:prstGeom>
          <a:noFill/>
          <a:ln>
            <a:noFill/>
          </a:ln>
        </p:spPr>
      </p:pic>
      <p:grpSp>
        <p:nvGrpSpPr>
          <p:cNvPr id="259" name="Google Shape;259;g109004492d9_2_66"/>
          <p:cNvGrpSpPr/>
          <p:nvPr/>
        </p:nvGrpSpPr>
        <p:grpSpPr>
          <a:xfrm>
            <a:off x="611965" y="1988946"/>
            <a:ext cx="7694175" cy="2603676"/>
            <a:chOff x="154175" y="1515575"/>
            <a:chExt cx="5505276" cy="1776526"/>
          </a:xfrm>
        </p:grpSpPr>
        <p:pic>
          <p:nvPicPr>
            <p:cNvPr id="260" name="Google Shape;260;g109004492d9_2_66"/>
            <p:cNvPicPr preferRelativeResize="0"/>
            <p:nvPr/>
          </p:nvPicPr>
          <p:blipFill rotWithShape="1">
            <a:blip r:embed="rId4">
              <a:alphaModFix/>
            </a:blip>
            <a:srcRect l="4951" t="47912" r="44576" b="6954"/>
            <a:stretch/>
          </p:blipFill>
          <p:spPr>
            <a:xfrm>
              <a:off x="154175" y="1515575"/>
              <a:ext cx="4615351" cy="1776526"/>
            </a:xfrm>
            <a:prstGeom prst="rect">
              <a:avLst/>
            </a:prstGeom>
            <a:noFill/>
            <a:ln>
              <a:noFill/>
            </a:ln>
          </p:spPr>
        </p:pic>
        <p:pic>
          <p:nvPicPr>
            <p:cNvPr id="261" name="Google Shape;261;g109004492d9_2_66"/>
            <p:cNvPicPr preferRelativeResize="0"/>
            <p:nvPr/>
          </p:nvPicPr>
          <p:blipFill rotWithShape="1">
            <a:blip r:embed="rId4">
              <a:alphaModFix/>
            </a:blip>
            <a:srcRect l="55127" t="63551" r="35887" b="20293"/>
            <a:stretch/>
          </p:blipFill>
          <p:spPr>
            <a:xfrm>
              <a:off x="4837875" y="2166150"/>
              <a:ext cx="821576" cy="635925"/>
            </a:xfrm>
            <a:prstGeom prst="rect">
              <a:avLst/>
            </a:prstGeom>
            <a:noFill/>
            <a:ln>
              <a:noFill/>
            </a:ln>
          </p:spPr>
        </p:pic>
      </p:grpSp>
      <p:sp>
        <p:nvSpPr>
          <p:cNvPr id="262" name="Google Shape;262;g109004492d9_2_66"/>
          <p:cNvSpPr txBox="1"/>
          <p:nvPr/>
        </p:nvSpPr>
        <p:spPr>
          <a:xfrm>
            <a:off x="9373067" y="5150867"/>
            <a:ext cx="174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263" name="Google Shape;263;g109004492d9_2_66"/>
          <p:cNvSpPr txBox="1"/>
          <p:nvPr/>
        </p:nvSpPr>
        <p:spPr>
          <a:xfrm>
            <a:off x="8844100" y="4550618"/>
            <a:ext cx="2391200" cy="615513"/>
          </a:xfrm>
          <a:prstGeom prst="rect">
            <a:avLst/>
          </a:prstGeom>
          <a:noFill/>
          <a:ln>
            <a:noFill/>
          </a:ln>
        </p:spPr>
        <p:txBody>
          <a:bodyPr spcFirstLastPara="1" wrap="square" lIns="121900" tIns="121900" rIns="121900" bIns="121900" anchor="t" anchorCtr="0">
            <a:spAutoFit/>
          </a:bodyPr>
          <a:lstStyle/>
          <a:p>
            <a:r>
              <a:rPr lang="en-US" sz="2400" b="1">
                <a:latin typeface="IBM Plex Sans"/>
                <a:ea typeface="IBM Plex Sans"/>
                <a:cs typeface="IBM Plex Sans"/>
                <a:sym typeface="IBM Plex Sans"/>
              </a:rPr>
              <a:t>Data Analysis</a:t>
            </a:r>
            <a:endParaRPr sz="2400" b="1">
              <a:latin typeface="IBM Plex Sans"/>
              <a:ea typeface="IBM Plex Sans"/>
              <a:cs typeface="IBM Plex Sans"/>
              <a:sym typeface="IBM Plex Sans"/>
            </a:endParaRPr>
          </a:p>
        </p:txBody>
      </p:sp>
      <p:sp>
        <p:nvSpPr>
          <p:cNvPr id="264" name="Google Shape;264;g109004492d9_2_66"/>
          <p:cNvSpPr txBox="1"/>
          <p:nvPr/>
        </p:nvSpPr>
        <p:spPr>
          <a:xfrm>
            <a:off x="0" y="6013179"/>
            <a:ext cx="10956471" cy="1051466"/>
          </a:xfrm>
          <a:prstGeom prst="rect">
            <a:avLst/>
          </a:prstGeom>
          <a:noFill/>
          <a:ln>
            <a:noFill/>
          </a:ln>
        </p:spPr>
        <p:txBody>
          <a:bodyPr spcFirstLastPara="1" wrap="square" lIns="121900" tIns="121900" rIns="121900" bIns="121900" anchor="t" anchorCtr="0">
            <a:spAutoFit/>
          </a:bodyPr>
          <a:lstStyle/>
          <a:p>
            <a:r>
              <a:rPr lang="en-US" sz="1300" dirty="0">
                <a:solidFill>
                  <a:srgbClr val="020056"/>
                </a:solidFill>
              </a:rPr>
              <a:t>﻿</a:t>
            </a:r>
            <a:r>
              <a:rPr lang="en-US" sz="1300" dirty="0" err="1">
                <a:solidFill>
                  <a:srgbClr val="020056"/>
                </a:solidFill>
                <a:latin typeface="Calibri" panose="020F0502020204030204" pitchFamily="34" charset="0"/>
                <a:cs typeface="Calibri" panose="020F0502020204030204" pitchFamily="34" charset="0"/>
              </a:rPr>
              <a:t>Velmeshev</a:t>
            </a:r>
            <a:r>
              <a:rPr lang="en-US" sz="1300" dirty="0">
                <a:solidFill>
                  <a:srgbClr val="020056"/>
                </a:solidFill>
                <a:latin typeface="Calibri" panose="020F0502020204030204" pitchFamily="34" charset="0"/>
                <a:cs typeface="Calibri" panose="020F0502020204030204" pitchFamily="34" charset="0"/>
              </a:rPr>
              <a:t> et al. (2019). Bulk RNA sequencing vs Single-cell RNA sequencing</a:t>
            </a:r>
          </a:p>
          <a:p>
            <a:r>
              <a:rPr lang="en-US" sz="1300" dirty="0" err="1">
                <a:solidFill>
                  <a:srgbClr val="000066"/>
                </a:solidFill>
                <a:effectLst/>
                <a:latin typeface="Calibri" panose="020F0502020204030204" pitchFamily="34" charset="0"/>
                <a:cs typeface="Calibri" panose="020F0502020204030204" pitchFamily="34" charset="0"/>
              </a:rPr>
              <a:t>Lafzi</a:t>
            </a:r>
            <a:r>
              <a:rPr lang="en-US" sz="1300" dirty="0">
                <a:solidFill>
                  <a:srgbClr val="000066"/>
                </a:solidFill>
                <a:effectLst/>
                <a:latin typeface="Calibri" panose="020F0502020204030204" pitchFamily="34" charset="0"/>
                <a:cs typeface="Calibri" panose="020F0502020204030204" pitchFamily="34" charset="0"/>
              </a:rPr>
              <a:t> et al. (2018). Tutorial: guidelines for the experimental design of single-cell RNA sequencing studies, </a:t>
            </a:r>
            <a:r>
              <a:rPr lang="en-US" sz="1300" i="1" dirty="0">
                <a:solidFill>
                  <a:srgbClr val="000066"/>
                </a:solidFill>
                <a:effectLst/>
                <a:latin typeface="Calibri" panose="020F0502020204030204" pitchFamily="34" charset="0"/>
                <a:cs typeface="Calibri" panose="020F0502020204030204" pitchFamily="34" charset="0"/>
              </a:rPr>
              <a:t>Nature Protocols </a:t>
            </a:r>
          </a:p>
          <a:p>
            <a:r>
              <a:rPr lang="en-US" sz="1300" dirty="0">
                <a:solidFill>
                  <a:srgbClr val="000066"/>
                </a:solidFill>
                <a:effectLst/>
                <a:latin typeface="Calibri" panose="020F0502020204030204" pitchFamily="34" charset="0"/>
                <a:cs typeface="Calibri" panose="020F0502020204030204" pitchFamily="34" charset="0"/>
              </a:rPr>
              <a:t>(https://</a:t>
            </a:r>
            <a:r>
              <a:rPr lang="en-US" sz="1300" dirty="0" err="1">
                <a:solidFill>
                  <a:srgbClr val="000066"/>
                </a:solidFill>
                <a:effectLst/>
                <a:latin typeface="Calibri" panose="020F0502020204030204" pitchFamily="34" charset="0"/>
                <a:cs typeface="Calibri" panose="020F0502020204030204" pitchFamily="34" charset="0"/>
              </a:rPr>
              <a:t>doi.org</a:t>
            </a:r>
            <a:r>
              <a:rPr lang="en-US" sz="1300" dirty="0">
                <a:solidFill>
                  <a:srgbClr val="000066"/>
                </a:solidFill>
                <a:effectLst/>
                <a:latin typeface="Calibri" panose="020F0502020204030204" pitchFamily="34" charset="0"/>
                <a:cs typeface="Calibri" panose="020F0502020204030204" pitchFamily="34" charset="0"/>
              </a:rPr>
              <a:t>/10.1038/s41596-018-0073-y)</a:t>
            </a:r>
          </a:p>
          <a:p>
            <a:endParaRPr sz="1333" dirty="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29"/>
          <p:cNvPicPr preferRelativeResize="0"/>
          <p:nvPr/>
        </p:nvPicPr>
        <p:blipFill rotWithShape="1">
          <a:blip r:embed="rId3">
            <a:alphaModFix/>
          </a:blip>
          <a:srcRect r="19911"/>
          <a:stretch/>
        </p:blipFill>
        <p:spPr>
          <a:xfrm>
            <a:off x="1936912" y="772765"/>
            <a:ext cx="7165680" cy="5787198"/>
          </a:xfrm>
          <a:prstGeom prst="rect">
            <a:avLst/>
          </a:prstGeom>
          <a:noFill/>
          <a:ln>
            <a:noFill/>
          </a:ln>
        </p:spPr>
      </p:pic>
      <p:sp>
        <p:nvSpPr>
          <p:cNvPr id="444" name="Google Shape;444;p29"/>
          <p:cNvSpPr/>
          <p:nvPr/>
        </p:nvSpPr>
        <p:spPr>
          <a:xfrm>
            <a:off x="5005294" y="6559963"/>
            <a:ext cx="716568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Avenir"/>
                <a:ea typeface="Avenir"/>
                <a:cs typeface="Avenir"/>
                <a:sym typeface="Avenir"/>
              </a:rPr>
              <a:t>Chen X. et </a:t>
            </a:r>
            <a:r>
              <a:rPr lang="en-US" sz="1600" i="1">
                <a:solidFill>
                  <a:schemeClr val="dk1"/>
                </a:solidFill>
                <a:latin typeface="Avenir"/>
                <a:ea typeface="Avenir"/>
                <a:cs typeface="Avenir"/>
                <a:sym typeface="Avenir"/>
              </a:rPr>
              <a:t>al.</a:t>
            </a:r>
            <a:r>
              <a:rPr lang="en-US" sz="1600">
                <a:solidFill>
                  <a:schemeClr val="dk1"/>
                </a:solidFill>
                <a:latin typeface="Avenir"/>
                <a:ea typeface="Avenir"/>
                <a:cs typeface="Avenir"/>
                <a:sym typeface="Avenir"/>
              </a:rPr>
              <a:t> (2018) </a:t>
            </a:r>
            <a:r>
              <a:rPr lang="en-US" sz="1600" i="1">
                <a:solidFill>
                  <a:schemeClr val="dk1"/>
                </a:solidFill>
                <a:latin typeface="Avenir"/>
                <a:ea typeface="Avenir"/>
                <a:cs typeface="Avenir"/>
                <a:sym typeface="Avenir"/>
              </a:rPr>
              <a:t>Annual Review of Biomedical Data Science </a:t>
            </a:r>
            <a:r>
              <a:rPr lang="en-US" sz="1600">
                <a:solidFill>
                  <a:schemeClr val="dk1"/>
                </a:solidFill>
                <a:latin typeface="Avenir"/>
                <a:ea typeface="Avenir"/>
                <a:cs typeface="Avenir"/>
                <a:sym typeface="Avenir"/>
              </a:rPr>
              <a:t>Vol. 1:29-51</a:t>
            </a:r>
            <a:endParaRPr sz="1600" i="1">
              <a:solidFill>
                <a:schemeClr val="dk1"/>
              </a:solidFill>
              <a:latin typeface="Avenir"/>
              <a:ea typeface="Avenir"/>
              <a:cs typeface="Avenir"/>
              <a:sym typeface="Avenir"/>
            </a:endParaRPr>
          </a:p>
        </p:txBody>
      </p:sp>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a:solidFill>
                  <a:srgbClr val="011A99"/>
                </a:solidFill>
                <a:latin typeface="Avenir"/>
                <a:ea typeface="Avenir"/>
                <a:cs typeface="Avenir"/>
                <a:sym typeface="Avenir"/>
              </a:rPr>
              <a:t>There are many single-cell RNA sequencing methods</a:t>
            </a:r>
            <a:endParaRPr/>
          </a:p>
        </p:txBody>
      </p:sp>
    </p:spTree>
    <p:extLst>
      <p:ext uri="{BB962C8B-B14F-4D97-AF65-F5344CB8AC3E}">
        <p14:creationId xmlns:p14="http://schemas.microsoft.com/office/powerpoint/2010/main" val="313812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5" name="Google Shape;443;p29">
            <a:extLst>
              <a:ext uri="{FF2B5EF4-FFF2-40B4-BE49-F238E27FC236}">
                <a16:creationId xmlns:a16="http://schemas.microsoft.com/office/drawing/2014/main" id="{969AAC27-A480-B04E-D9C9-B32439F18BE2}"/>
              </a:ext>
            </a:extLst>
          </p:cNvPr>
          <p:cNvPicPr preferRelativeResize="0"/>
          <p:nvPr/>
        </p:nvPicPr>
        <p:blipFill rotWithShape="1">
          <a:blip r:embed="rId3">
            <a:alphaModFix/>
          </a:blip>
          <a:srcRect r="19911"/>
          <a:stretch/>
        </p:blipFill>
        <p:spPr>
          <a:xfrm>
            <a:off x="1936912" y="772765"/>
            <a:ext cx="7165680" cy="5787198"/>
          </a:xfrm>
          <a:prstGeom prst="rect">
            <a:avLst/>
          </a:prstGeom>
          <a:noFill/>
          <a:ln>
            <a:noFill/>
          </a:ln>
        </p:spPr>
      </p:pic>
      <p:sp>
        <p:nvSpPr>
          <p:cNvPr id="444" name="Google Shape;444;p29"/>
          <p:cNvSpPr/>
          <p:nvPr/>
        </p:nvSpPr>
        <p:spPr>
          <a:xfrm>
            <a:off x="5005294" y="6559963"/>
            <a:ext cx="716568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Avenir"/>
                <a:ea typeface="Avenir"/>
                <a:cs typeface="Avenir"/>
                <a:sym typeface="Avenir"/>
              </a:rPr>
              <a:t>Chen X. et </a:t>
            </a:r>
            <a:r>
              <a:rPr lang="en-US" sz="1600" i="1">
                <a:solidFill>
                  <a:schemeClr val="dk1"/>
                </a:solidFill>
                <a:latin typeface="Avenir"/>
                <a:ea typeface="Avenir"/>
                <a:cs typeface="Avenir"/>
                <a:sym typeface="Avenir"/>
              </a:rPr>
              <a:t>al.</a:t>
            </a:r>
            <a:r>
              <a:rPr lang="en-US" sz="1600">
                <a:solidFill>
                  <a:schemeClr val="dk1"/>
                </a:solidFill>
                <a:latin typeface="Avenir"/>
                <a:ea typeface="Avenir"/>
                <a:cs typeface="Avenir"/>
                <a:sym typeface="Avenir"/>
              </a:rPr>
              <a:t> (2018) </a:t>
            </a:r>
            <a:r>
              <a:rPr lang="en-US" sz="1600" i="1">
                <a:solidFill>
                  <a:schemeClr val="dk1"/>
                </a:solidFill>
                <a:latin typeface="Avenir"/>
                <a:ea typeface="Avenir"/>
                <a:cs typeface="Avenir"/>
                <a:sym typeface="Avenir"/>
              </a:rPr>
              <a:t>Annual Review of Biomedical Data Science </a:t>
            </a:r>
            <a:r>
              <a:rPr lang="en-US" sz="1600">
                <a:solidFill>
                  <a:schemeClr val="dk1"/>
                </a:solidFill>
                <a:latin typeface="Avenir"/>
                <a:ea typeface="Avenir"/>
                <a:cs typeface="Avenir"/>
                <a:sym typeface="Avenir"/>
              </a:rPr>
              <a:t>Vol. 1:29-51</a:t>
            </a:r>
            <a:endParaRPr sz="1600" i="1">
              <a:solidFill>
                <a:schemeClr val="dk1"/>
              </a:solidFill>
              <a:latin typeface="Avenir"/>
              <a:ea typeface="Avenir"/>
              <a:cs typeface="Avenir"/>
              <a:sym typeface="Avenir"/>
            </a:endParaRPr>
          </a:p>
        </p:txBody>
      </p:sp>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11A99"/>
                </a:solidFill>
                <a:latin typeface="Avenir"/>
                <a:ea typeface="Avenir"/>
                <a:cs typeface="Avenir"/>
                <a:sym typeface="Avenir"/>
              </a:rPr>
              <a:t>Different methods can be categorized based on isolation</a:t>
            </a:r>
            <a:endParaRPr dirty="0"/>
          </a:p>
        </p:txBody>
      </p:sp>
      <p:sp>
        <p:nvSpPr>
          <p:cNvPr id="2" name="Rectangle 1">
            <a:extLst>
              <a:ext uri="{FF2B5EF4-FFF2-40B4-BE49-F238E27FC236}">
                <a16:creationId xmlns:a16="http://schemas.microsoft.com/office/drawing/2014/main" id="{5AC8207B-220B-18D7-7873-9B2D70804654}"/>
              </a:ext>
            </a:extLst>
          </p:cNvPr>
          <p:cNvSpPr/>
          <p:nvPr/>
        </p:nvSpPr>
        <p:spPr>
          <a:xfrm>
            <a:off x="2830882" y="1215025"/>
            <a:ext cx="3720230" cy="58872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DA586BD-66D5-B14B-769D-DE5C31DB5F2F}"/>
              </a:ext>
            </a:extLst>
          </p:cNvPr>
          <p:cNvSpPr/>
          <p:nvPr/>
        </p:nvSpPr>
        <p:spPr>
          <a:xfrm>
            <a:off x="6551112" y="1215025"/>
            <a:ext cx="1936912" cy="58872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4266F2A-BBED-96E9-3BB0-0572E60902BF}"/>
              </a:ext>
            </a:extLst>
          </p:cNvPr>
          <p:cNvSpPr/>
          <p:nvPr/>
        </p:nvSpPr>
        <p:spPr>
          <a:xfrm>
            <a:off x="8488024" y="1215025"/>
            <a:ext cx="693554" cy="588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33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4" name="Google Shape;444;p29"/>
          <p:cNvSpPr/>
          <p:nvPr/>
        </p:nvSpPr>
        <p:spPr>
          <a:xfrm>
            <a:off x="5005294" y="6559963"/>
            <a:ext cx="716568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Avenir"/>
                <a:ea typeface="Avenir"/>
                <a:cs typeface="Avenir"/>
                <a:sym typeface="Avenir"/>
              </a:rPr>
              <a:t>Chen X. et </a:t>
            </a:r>
            <a:r>
              <a:rPr lang="en-US" sz="1600" i="1">
                <a:solidFill>
                  <a:schemeClr val="dk1"/>
                </a:solidFill>
                <a:latin typeface="Avenir"/>
                <a:ea typeface="Avenir"/>
                <a:cs typeface="Avenir"/>
                <a:sym typeface="Avenir"/>
              </a:rPr>
              <a:t>al.</a:t>
            </a:r>
            <a:r>
              <a:rPr lang="en-US" sz="1600">
                <a:solidFill>
                  <a:schemeClr val="dk1"/>
                </a:solidFill>
                <a:latin typeface="Avenir"/>
                <a:ea typeface="Avenir"/>
                <a:cs typeface="Avenir"/>
                <a:sym typeface="Avenir"/>
              </a:rPr>
              <a:t> (2018) </a:t>
            </a:r>
            <a:r>
              <a:rPr lang="en-US" sz="1600" i="1">
                <a:solidFill>
                  <a:schemeClr val="dk1"/>
                </a:solidFill>
                <a:latin typeface="Avenir"/>
                <a:ea typeface="Avenir"/>
                <a:cs typeface="Avenir"/>
                <a:sym typeface="Avenir"/>
              </a:rPr>
              <a:t>Annual Review of Biomedical Data Science </a:t>
            </a:r>
            <a:r>
              <a:rPr lang="en-US" sz="1600">
                <a:solidFill>
                  <a:schemeClr val="dk1"/>
                </a:solidFill>
                <a:latin typeface="Avenir"/>
                <a:ea typeface="Avenir"/>
                <a:cs typeface="Avenir"/>
                <a:sym typeface="Avenir"/>
              </a:rPr>
              <a:t>Vol. 1:29-51</a:t>
            </a:r>
            <a:endParaRPr sz="1600" i="1">
              <a:solidFill>
                <a:schemeClr val="dk1"/>
              </a:solidFill>
              <a:latin typeface="Avenir"/>
              <a:ea typeface="Avenir"/>
              <a:cs typeface="Avenir"/>
              <a:sym typeface="Avenir"/>
            </a:endParaRPr>
          </a:p>
        </p:txBody>
      </p:sp>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11A99"/>
                </a:solidFill>
                <a:latin typeface="Avenir"/>
                <a:sym typeface="Avenir"/>
              </a:rPr>
              <a:t>Only plate-based methods offer full-length gene coverage</a:t>
            </a:r>
            <a:endParaRPr dirty="0"/>
          </a:p>
        </p:txBody>
      </p:sp>
      <p:pic>
        <p:nvPicPr>
          <p:cNvPr id="4" name="Google Shape;443;p29">
            <a:extLst>
              <a:ext uri="{FF2B5EF4-FFF2-40B4-BE49-F238E27FC236}">
                <a16:creationId xmlns:a16="http://schemas.microsoft.com/office/drawing/2014/main" id="{A121A9F6-7EA7-0183-244D-2FE2280AA823}"/>
              </a:ext>
            </a:extLst>
          </p:cNvPr>
          <p:cNvPicPr preferRelativeResize="0"/>
          <p:nvPr/>
        </p:nvPicPr>
        <p:blipFill rotWithShape="1">
          <a:blip r:embed="rId3">
            <a:alphaModFix/>
          </a:blip>
          <a:srcRect r="19911"/>
          <a:stretch/>
        </p:blipFill>
        <p:spPr>
          <a:xfrm>
            <a:off x="1936912" y="772765"/>
            <a:ext cx="7165680" cy="5787198"/>
          </a:xfrm>
          <a:prstGeom prst="rect">
            <a:avLst/>
          </a:prstGeom>
          <a:noFill/>
          <a:ln>
            <a:noFill/>
          </a:ln>
        </p:spPr>
      </p:pic>
      <p:sp>
        <p:nvSpPr>
          <p:cNvPr id="2" name="Rectangle 1">
            <a:extLst>
              <a:ext uri="{FF2B5EF4-FFF2-40B4-BE49-F238E27FC236}">
                <a16:creationId xmlns:a16="http://schemas.microsoft.com/office/drawing/2014/main" id="{ADD7C5ED-7C91-1F83-6DE0-299722C86BCC}"/>
              </a:ext>
            </a:extLst>
          </p:cNvPr>
          <p:cNvSpPr/>
          <p:nvPr/>
        </p:nvSpPr>
        <p:spPr>
          <a:xfrm>
            <a:off x="2838784" y="4446740"/>
            <a:ext cx="806289" cy="60124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38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3"/>
          <p:cNvPicPr preferRelativeResize="0"/>
          <p:nvPr/>
        </p:nvPicPr>
        <p:blipFill rotWithShape="1">
          <a:blip r:embed="rId3">
            <a:alphaModFix/>
          </a:blip>
          <a:srcRect/>
          <a:stretch/>
        </p:blipFill>
        <p:spPr>
          <a:xfrm>
            <a:off x="6965343" y="673579"/>
            <a:ext cx="3663309" cy="6056723"/>
          </a:xfrm>
          <a:prstGeom prst="rect">
            <a:avLst/>
          </a:prstGeom>
          <a:noFill/>
          <a:ln>
            <a:noFill/>
          </a:ln>
        </p:spPr>
      </p:pic>
      <p:pic>
        <p:nvPicPr>
          <p:cNvPr id="353" name="Google Shape;353;p23"/>
          <p:cNvPicPr preferRelativeResize="0"/>
          <p:nvPr/>
        </p:nvPicPr>
        <p:blipFill rotWithShape="1">
          <a:blip r:embed="rId4">
            <a:alphaModFix/>
          </a:blip>
          <a:srcRect r="23834"/>
          <a:stretch/>
        </p:blipFill>
        <p:spPr>
          <a:xfrm>
            <a:off x="1328529" y="967576"/>
            <a:ext cx="5175967" cy="1850592"/>
          </a:xfrm>
          <a:prstGeom prst="rect">
            <a:avLst/>
          </a:prstGeom>
          <a:noFill/>
          <a:ln>
            <a:noFill/>
          </a:ln>
        </p:spPr>
      </p:pic>
      <p:sp>
        <p:nvSpPr>
          <p:cNvPr id="354" name="Google Shape;354;p23"/>
          <p:cNvSpPr txBox="1"/>
          <p:nvPr/>
        </p:nvSpPr>
        <p:spPr>
          <a:xfrm>
            <a:off x="0" y="-88822"/>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11A99"/>
                </a:solidFill>
                <a:latin typeface="Avenir"/>
                <a:ea typeface="Avenir"/>
                <a:cs typeface="Avenir"/>
                <a:sym typeface="Avenir"/>
              </a:rPr>
              <a:t>Single cell transcriptomics using SMART-Seq2</a:t>
            </a:r>
            <a:endParaRPr dirty="0"/>
          </a:p>
        </p:txBody>
      </p:sp>
      <p:sp>
        <p:nvSpPr>
          <p:cNvPr id="355" name="Google Shape;355;p23"/>
          <p:cNvSpPr txBox="1"/>
          <p:nvPr/>
        </p:nvSpPr>
        <p:spPr>
          <a:xfrm>
            <a:off x="3843590" y="789932"/>
            <a:ext cx="3308597" cy="355288"/>
          </a:xfrm>
          <a:prstGeom prst="rect">
            <a:avLst/>
          </a:prstGeom>
          <a:noFill/>
          <a:ln>
            <a:noFill/>
          </a:ln>
        </p:spPr>
        <p:txBody>
          <a:bodyPr spcFirstLastPara="1" wrap="square" lIns="35700" tIns="35700" rIns="35700" bIns="35700" anchor="ctr" anchorCtr="0">
            <a:spAutoFit/>
          </a:bodyPr>
          <a:lstStyle/>
          <a:p>
            <a:pPr marL="0" marR="0" lvl="0" indent="0" algn="l" rtl="0">
              <a:lnSpc>
                <a:spcPct val="120000"/>
              </a:lnSpc>
              <a:spcBef>
                <a:spcPts val="0"/>
              </a:spcBef>
              <a:spcAft>
                <a:spcPts val="0"/>
              </a:spcAft>
              <a:buNone/>
            </a:pPr>
            <a:r>
              <a:rPr lang="en-US" sz="1600" b="1">
                <a:solidFill>
                  <a:srgbClr val="000000"/>
                </a:solidFill>
                <a:latin typeface="Avenir"/>
                <a:ea typeface="Avenir"/>
                <a:cs typeface="Avenir"/>
                <a:sym typeface="Avenir"/>
              </a:rPr>
              <a:t>FACS sorting on 96/384-well plates</a:t>
            </a:r>
            <a:endParaRPr/>
          </a:p>
        </p:txBody>
      </p:sp>
      <p:sp>
        <p:nvSpPr>
          <p:cNvPr id="356" name="Google Shape;356;p23"/>
          <p:cNvSpPr txBox="1"/>
          <p:nvPr/>
        </p:nvSpPr>
        <p:spPr>
          <a:xfrm>
            <a:off x="0" y="6394154"/>
            <a:ext cx="3916513" cy="463846"/>
          </a:xfrm>
          <a:prstGeom prst="rect">
            <a:avLst/>
          </a:prstGeom>
          <a:noFill/>
          <a:ln>
            <a:noFill/>
          </a:ln>
        </p:spPr>
        <p:txBody>
          <a:bodyPr spcFirstLastPara="1" wrap="square" lIns="90000" tIns="46800" rIns="90000" bIns="46800" anchor="t" anchorCtr="0">
            <a:spAutoFit/>
          </a:bodyPr>
          <a:lstStyle/>
          <a:p>
            <a:pPr marL="0" marR="0" lvl="0" indent="0" algn="l" rtl="0">
              <a:spcBef>
                <a:spcPts val="0"/>
              </a:spcBef>
              <a:spcAft>
                <a:spcPts val="0"/>
              </a:spcAft>
              <a:buClr>
                <a:srgbClr val="000000"/>
              </a:buClr>
              <a:buSzPts val="1200"/>
              <a:buFont typeface="Times New Roman"/>
              <a:buNone/>
            </a:pPr>
            <a:r>
              <a:rPr lang="en-US" sz="1200" dirty="0" err="1">
                <a:solidFill>
                  <a:srgbClr val="000000"/>
                </a:solidFill>
                <a:latin typeface="Avenir"/>
                <a:ea typeface="Avenir"/>
                <a:cs typeface="Avenir"/>
                <a:sym typeface="Avenir"/>
              </a:rPr>
              <a:t>Picelli</a:t>
            </a:r>
            <a:r>
              <a:rPr lang="en-US" sz="1200" dirty="0">
                <a:solidFill>
                  <a:srgbClr val="000000"/>
                </a:solidFill>
                <a:latin typeface="Avenir"/>
                <a:ea typeface="Avenir"/>
                <a:cs typeface="Avenir"/>
                <a:sym typeface="Avenir"/>
              </a:rPr>
              <a:t> S. et </a:t>
            </a:r>
            <a:r>
              <a:rPr lang="en-US" sz="1200" i="1" dirty="0">
                <a:solidFill>
                  <a:srgbClr val="000000"/>
                </a:solidFill>
                <a:latin typeface="Avenir"/>
                <a:ea typeface="Avenir"/>
                <a:cs typeface="Avenir"/>
                <a:sym typeface="Avenir"/>
              </a:rPr>
              <a:t>al. </a:t>
            </a:r>
            <a:r>
              <a:rPr lang="en-US" sz="1200" dirty="0">
                <a:solidFill>
                  <a:srgbClr val="000000"/>
                </a:solidFill>
                <a:latin typeface="Avenir"/>
                <a:ea typeface="Avenir"/>
                <a:cs typeface="Avenir"/>
                <a:sym typeface="Avenir"/>
              </a:rPr>
              <a:t>(2014) </a:t>
            </a:r>
            <a:r>
              <a:rPr lang="en-US" sz="1200" i="1" dirty="0">
                <a:solidFill>
                  <a:srgbClr val="000000"/>
                </a:solidFill>
                <a:latin typeface="Avenir"/>
                <a:ea typeface="Avenir"/>
                <a:cs typeface="Avenir"/>
                <a:sym typeface="Avenir"/>
              </a:rPr>
              <a:t>Nature Protocols</a:t>
            </a:r>
            <a:r>
              <a:rPr lang="en-US" sz="1200" dirty="0">
                <a:solidFill>
                  <a:srgbClr val="000000"/>
                </a:solidFill>
                <a:latin typeface="Avenir"/>
                <a:ea typeface="Avenir"/>
                <a:cs typeface="Avenir"/>
                <a:sym typeface="Avenir"/>
              </a:rPr>
              <a:t>. 9, 171-181.</a:t>
            </a:r>
            <a:endParaRPr dirty="0"/>
          </a:p>
          <a:p>
            <a:pPr marL="0" marR="0" lvl="0" indent="0" algn="l" rtl="0">
              <a:spcBef>
                <a:spcPts val="0"/>
              </a:spcBef>
              <a:spcAft>
                <a:spcPts val="0"/>
              </a:spcAft>
              <a:buClr>
                <a:srgbClr val="000000"/>
              </a:buClr>
              <a:buSzPts val="1200"/>
              <a:buFont typeface="Times New Roman"/>
              <a:buNone/>
            </a:pPr>
            <a:r>
              <a:rPr lang="en-US" sz="1200" dirty="0">
                <a:solidFill>
                  <a:srgbClr val="000000"/>
                </a:solidFill>
                <a:latin typeface="Avenir"/>
                <a:ea typeface="Avenir"/>
                <a:cs typeface="Avenir"/>
                <a:sym typeface="Avenir"/>
              </a:rPr>
              <a:t>Villani A. et </a:t>
            </a:r>
            <a:r>
              <a:rPr lang="en-US" sz="1200" i="1" dirty="0">
                <a:solidFill>
                  <a:srgbClr val="000000"/>
                </a:solidFill>
                <a:latin typeface="Avenir"/>
                <a:ea typeface="Avenir"/>
                <a:cs typeface="Avenir"/>
                <a:sym typeface="Avenir"/>
              </a:rPr>
              <a:t>al</a:t>
            </a:r>
            <a:r>
              <a:rPr lang="en-US" sz="1200" dirty="0">
                <a:solidFill>
                  <a:srgbClr val="000000"/>
                </a:solidFill>
                <a:latin typeface="Avenir"/>
                <a:ea typeface="Avenir"/>
                <a:cs typeface="Avenir"/>
                <a:sym typeface="Avenir"/>
              </a:rPr>
              <a:t>. (2017) </a:t>
            </a:r>
            <a:r>
              <a:rPr lang="en-US" sz="1200" i="1" dirty="0">
                <a:solidFill>
                  <a:srgbClr val="000000"/>
                </a:solidFill>
                <a:latin typeface="Avenir"/>
                <a:ea typeface="Avenir"/>
                <a:cs typeface="Avenir"/>
                <a:sym typeface="Avenir"/>
              </a:rPr>
              <a:t>Science</a:t>
            </a:r>
            <a:r>
              <a:rPr lang="en-US" sz="1200" dirty="0">
                <a:solidFill>
                  <a:srgbClr val="000000"/>
                </a:solidFill>
                <a:latin typeface="Avenir"/>
                <a:ea typeface="Avenir"/>
                <a:cs typeface="Avenir"/>
                <a:sym typeface="Avenir"/>
              </a:rPr>
              <a:t>. 356(283), 1-12.</a:t>
            </a:r>
            <a:endParaRPr sz="1200" dirty="0">
              <a:solidFill>
                <a:srgbClr val="000000"/>
              </a:solidFill>
              <a:latin typeface="Avenir"/>
              <a:ea typeface="Avenir"/>
              <a:cs typeface="Avenir"/>
              <a:sym typeface="Avenir"/>
            </a:endParaRPr>
          </a:p>
        </p:txBody>
      </p:sp>
      <p:sp>
        <p:nvSpPr>
          <p:cNvPr id="2" name="TextBox 1">
            <a:extLst>
              <a:ext uri="{FF2B5EF4-FFF2-40B4-BE49-F238E27FC236}">
                <a16:creationId xmlns:a16="http://schemas.microsoft.com/office/drawing/2014/main" id="{D1263538-1DFF-EC62-5A82-B4D701CF0C1F}"/>
              </a:ext>
            </a:extLst>
          </p:cNvPr>
          <p:cNvSpPr txBox="1"/>
          <p:nvPr/>
        </p:nvSpPr>
        <p:spPr>
          <a:xfrm>
            <a:off x="1030779" y="2974783"/>
            <a:ext cx="4371216"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20056"/>
                </a:solidFill>
                <a:latin typeface="+mj-lt"/>
              </a:rPr>
              <a:t>Plate based</a:t>
            </a:r>
          </a:p>
          <a:p>
            <a:pPr marL="285750" indent="-285750">
              <a:buFont typeface="Arial" panose="020B0604020202020204" pitchFamily="34" charset="0"/>
              <a:buChar char="•"/>
            </a:pPr>
            <a:r>
              <a:rPr lang="en-US" sz="2800" dirty="0">
                <a:solidFill>
                  <a:srgbClr val="020056"/>
                </a:solidFill>
                <a:latin typeface="+mj-lt"/>
              </a:rPr>
              <a:t>~80% capture efficiency</a:t>
            </a:r>
          </a:p>
          <a:p>
            <a:pPr marL="285750" indent="-285750">
              <a:buFont typeface="Arial" panose="020B0604020202020204" pitchFamily="34" charset="0"/>
              <a:buChar char="•"/>
            </a:pPr>
            <a:r>
              <a:rPr lang="en-US" sz="2800" dirty="0">
                <a:solidFill>
                  <a:srgbClr val="020056"/>
                </a:solidFill>
                <a:latin typeface="+mj-lt"/>
              </a:rPr>
              <a:t>Strengths:</a:t>
            </a:r>
          </a:p>
          <a:p>
            <a:pPr marL="742950" lvl="1" indent="-285750">
              <a:buFont typeface="Arial" panose="020B0604020202020204" pitchFamily="34" charset="0"/>
              <a:buChar char="•"/>
            </a:pPr>
            <a:r>
              <a:rPr lang="en-US" sz="2800" dirty="0">
                <a:solidFill>
                  <a:srgbClr val="020056"/>
                </a:solidFill>
                <a:effectLst/>
                <a:latin typeface="+mj-lt"/>
              </a:rPr>
              <a:t>Good cell capture</a:t>
            </a:r>
          </a:p>
          <a:p>
            <a:pPr marL="742950" lvl="1" indent="-285750">
              <a:buFont typeface="Arial" panose="020B0604020202020204" pitchFamily="34" charset="0"/>
              <a:buChar char="•"/>
            </a:pPr>
            <a:r>
              <a:rPr lang="en-US" sz="2800" dirty="0">
                <a:solidFill>
                  <a:srgbClr val="020056"/>
                </a:solidFill>
                <a:effectLst/>
                <a:latin typeface="+mj-lt"/>
              </a:rPr>
              <a:t>Full-length transcript</a:t>
            </a:r>
          </a:p>
          <a:p>
            <a:pPr marL="285750" indent="-285750">
              <a:buFont typeface="Arial" panose="020B0604020202020204" pitchFamily="34" charset="0"/>
              <a:buChar char="•"/>
            </a:pPr>
            <a:r>
              <a:rPr lang="en-US" sz="2800" dirty="0">
                <a:solidFill>
                  <a:srgbClr val="020056"/>
                </a:solidFill>
                <a:latin typeface="+mj-lt"/>
              </a:rPr>
              <a:t>Weaknesses: </a:t>
            </a:r>
          </a:p>
          <a:p>
            <a:pPr marL="742950" lvl="1" indent="-285750">
              <a:buFont typeface="Arial" panose="020B0604020202020204" pitchFamily="34" charset="0"/>
              <a:buChar char="•"/>
            </a:pPr>
            <a:r>
              <a:rPr lang="en-US" sz="2800" dirty="0">
                <a:solidFill>
                  <a:srgbClr val="020056"/>
                </a:solidFill>
                <a:latin typeface="+mj-lt"/>
              </a:rPr>
              <a:t>Expensive: ~$1 per cell  </a:t>
            </a:r>
          </a:p>
          <a:p>
            <a:pPr marL="285750" indent="-285750">
              <a:buFont typeface="Arial" panose="020B0604020202020204" pitchFamily="34" charset="0"/>
              <a:buChar cha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4430-4E35-487C-3D1A-202087004CE9}"/>
              </a:ext>
            </a:extLst>
          </p:cNvPr>
          <p:cNvSpPr>
            <a:spLocks noGrp="1"/>
          </p:cNvSpPr>
          <p:nvPr>
            <p:ph type="title"/>
          </p:nvPr>
        </p:nvSpPr>
        <p:spPr>
          <a:xfrm>
            <a:off x="738824" y="-116258"/>
            <a:ext cx="10515600" cy="1325563"/>
          </a:xfrm>
        </p:spPr>
        <p:txBody>
          <a:bodyPr/>
          <a:lstStyle/>
          <a:p>
            <a:pPr algn="ctr"/>
            <a:r>
              <a:rPr lang="en-US" dirty="0">
                <a:solidFill>
                  <a:srgbClr val="020056"/>
                </a:solidFill>
              </a:rPr>
              <a:t>SMART-Seq2 + SMART-Seq3</a:t>
            </a:r>
          </a:p>
        </p:txBody>
      </p:sp>
      <p:pic>
        <p:nvPicPr>
          <p:cNvPr id="4" name="Picture 4" descr="Flowchart of the Smart-seq2 library preparation. Single cells are... |  Download Scientific Diagram">
            <a:extLst>
              <a:ext uri="{FF2B5EF4-FFF2-40B4-BE49-F238E27FC236}">
                <a16:creationId xmlns:a16="http://schemas.microsoft.com/office/drawing/2014/main" id="{CDB31114-D1AB-51BC-98DE-5CFCE58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7" y="740351"/>
            <a:ext cx="3239530" cy="5693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04C4419A-464E-9FC9-93F7-FD03AD77E86A}"/>
              </a:ext>
            </a:extLst>
          </p:cNvPr>
          <p:cNvPicPr>
            <a:picLocks noChangeAspect="1"/>
          </p:cNvPicPr>
          <p:nvPr/>
        </p:nvPicPr>
        <p:blipFill>
          <a:blip r:embed="rId4"/>
          <a:stretch>
            <a:fillRect/>
          </a:stretch>
        </p:blipFill>
        <p:spPr>
          <a:xfrm>
            <a:off x="6718643" y="2277522"/>
            <a:ext cx="4365368" cy="4156388"/>
          </a:xfrm>
          <a:prstGeom prst="rect">
            <a:avLst/>
          </a:prstGeom>
        </p:spPr>
      </p:pic>
      <p:cxnSp>
        <p:nvCxnSpPr>
          <p:cNvPr id="7" name="Straight Arrow Connector 6">
            <a:extLst>
              <a:ext uri="{FF2B5EF4-FFF2-40B4-BE49-F238E27FC236}">
                <a16:creationId xmlns:a16="http://schemas.microsoft.com/office/drawing/2014/main" id="{C6D0E124-3947-3FFD-E597-C88C5E53B1E6}"/>
              </a:ext>
            </a:extLst>
          </p:cNvPr>
          <p:cNvCxnSpPr/>
          <p:nvPr/>
        </p:nvCxnSpPr>
        <p:spPr>
          <a:xfrm>
            <a:off x="3970638" y="4205416"/>
            <a:ext cx="2215978" cy="0"/>
          </a:xfrm>
          <a:prstGeom prst="straightConnector1">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927C36D6-5E85-D1FD-B944-B0F13E0DBE0B}"/>
              </a:ext>
            </a:extLst>
          </p:cNvPr>
          <p:cNvSpPr/>
          <p:nvPr/>
        </p:nvSpPr>
        <p:spPr>
          <a:xfrm>
            <a:off x="1915812" y="2549812"/>
            <a:ext cx="1000897" cy="425208"/>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A599870-7F94-59C8-C5C1-A7484807F3D1}"/>
              </a:ext>
            </a:extLst>
          </p:cNvPr>
          <p:cNvSpPr/>
          <p:nvPr/>
        </p:nvSpPr>
        <p:spPr>
          <a:xfrm>
            <a:off x="8359725" y="2614138"/>
            <a:ext cx="1711553" cy="40777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ED1C8-7508-5BA0-B971-5F5358632C17}"/>
              </a:ext>
            </a:extLst>
          </p:cNvPr>
          <p:cNvSpPr txBox="1"/>
          <p:nvPr/>
        </p:nvSpPr>
        <p:spPr>
          <a:xfrm>
            <a:off x="7276564" y="1723604"/>
            <a:ext cx="3477295" cy="369332"/>
          </a:xfrm>
          <a:prstGeom prst="rect">
            <a:avLst/>
          </a:prstGeom>
          <a:noFill/>
        </p:spPr>
        <p:txBody>
          <a:bodyPr wrap="square" rtlCol="0">
            <a:spAutoFit/>
          </a:bodyPr>
          <a:lstStyle/>
          <a:p>
            <a:pPr algn="ctr"/>
            <a:r>
              <a:rPr lang="en-US" b="1" dirty="0">
                <a:solidFill>
                  <a:srgbClr val="020056"/>
                </a:solidFill>
              </a:rPr>
              <a:t>SMART-Seq3</a:t>
            </a:r>
          </a:p>
        </p:txBody>
      </p:sp>
      <p:sp>
        <p:nvSpPr>
          <p:cNvPr id="10" name="TextBox 9">
            <a:extLst>
              <a:ext uri="{FF2B5EF4-FFF2-40B4-BE49-F238E27FC236}">
                <a16:creationId xmlns:a16="http://schemas.microsoft.com/office/drawing/2014/main" id="{EE743A0C-0476-099F-C9CE-7895ADDE29AD}"/>
              </a:ext>
            </a:extLst>
          </p:cNvPr>
          <p:cNvSpPr txBox="1"/>
          <p:nvPr/>
        </p:nvSpPr>
        <p:spPr>
          <a:xfrm>
            <a:off x="6186617" y="6249164"/>
            <a:ext cx="5877668" cy="584775"/>
          </a:xfrm>
          <a:prstGeom prst="rect">
            <a:avLst/>
          </a:prstGeom>
          <a:noFill/>
        </p:spPr>
        <p:txBody>
          <a:bodyPr wrap="square">
            <a:spAutoFit/>
          </a:bodyPr>
          <a:lstStyle/>
          <a:p>
            <a:pPr algn="r"/>
            <a:r>
              <a:rPr lang="en-US" sz="1600" b="0" i="0" dirty="0">
                <a:solidFill>
                  <a:srgbClr val="222222"/>
                </a:solidFill>
                <a:effectLst/>
                <a:latin typeface="-apple-system"/>
              </a:rPr>
              <a:t>Hagemann-Jensen </a:t>
            </a:r>
            <a:r>
              <a:rPr lang="en-US" sz="1600" b="0" dirty="0">
                <a:solidFill>
                  <a:srgbClr val="222222"/>
                </a:solidFill>
                <a:effectLst/>
                <a:latin typeface="-apple-system"/>
              </a:rPr>
              <a:t>et al. (2020) </a:t>
            </a:r>
            <a:r>
              <a:rPr lang="en-US" sz="1600" b="0" i="1" dirty="0">
                <a:solidFill>
                  <a:srgbClr val="222222"/>
                </a:solidFill>
                <a:effectLst/>
                <a:latin typeface="-apple-system"/>
              </a:rPr>
              <a:t>Nature Biotechnology. </a:t>
            </a:r>
            <a:r>
              <a:rPr lang="en-US" sz="1600" i="0" dirty="0">
                <a:solidFill>
                  <a:srgbClr val="222222"/>
                </a:solidFill>
                <a:effectLst/>
                <a:latin typeface="-apple-system"/>
              </a:rPr>
              <a:t>38</a:t>
            </a:r>
            <a:r>
              <a:rPr lang="en-US" sz="1600" b="0" i="0" dirty="0">
                <a:solidFill>
                  <a:srgbClr val="222222"/>
                </a:solidFill>
                <a:effectLst/>
                <a:latin typeface="-apple-system"/>
              </a:rPr>
              <a:t>, 708–714</a:t>
            </a:r>
            <a:endParaRPr lang="en-US" sz="1600" b="0" dirty="0">
              <a:solidFill>
                <a:srgbClr val="222222"/>
              </a:solidFill>
              <a:effectLst/>
              <a:latin typeface="-apple-system"/>
            </a:endParaRPr>
          </a:p>
          <a:p>
            <a:pPr algn="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/10.1038/s41587-020-0497-0</a:t>
            </a:r>
            <a:endParaRPr lang="en-US" sz="1600" dirty="0"/>
          </a:p>
        </p:txBody>
      </p:sp>
      <p:sp>
        <p:nvSpPr>
          <p:cNvPr id="12" name="Rectangle 11">
            <a:extLst>
              <a:ext uri="{FF2B5EF4-FFF2-40B4-BE49-F238E27FC236}">
                <a16:creationId xmlns:a16="http://schemas.microsoft.com/office/drawing/2014/main" id="{DA424577-2E71-AE1E-628F-3305DA7A113D}"/>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D59BA8-3F99-862B-4941-464D53078D76}"/>
              </a:ext>
            </a:extLst>
          </p:cNvPr>
          <p:cNvSpPr txBox="1"/>
          <p:nvPr/>
        </p:nvSpPr>
        <p:spPr>
          <a:xfrm>
            <a:off x="127716" y="6323001"/>
            <a:ext cx="5195398" cy="584775"/>
          </a:xfrm>
          <a:prstGeom prst="rect">
            <a:avLst/>
          </a:prstGeom>
          <a:noFill/>
        </p:spPr>
        <p:txBody>
          <a:bodyPr wrap="square">
            <a:spAutoFit/>
          </a:bodyPr>
          <a:lstStyle/>
          <a:p>
            <a:r>
              <a:rPr lang="en-US" sz="1600" dirty="0" err="1">
                <a:solidFill>
                  <a:srgbClr val="000000"/>
                </a:solidFill>
                <a:latin typeface="Avenir"/>
                <a:ea typeface="Avenir"/>
                <a:cs typeface="Avenir"/>
                <a:sym typeface="Avenir"/>
              </a:rPr>
              <a:t>Picelli</a:t>
            </a:r>
            <a:r>
              <a:rPr lang="en-US" sz="1600" dirty="0">
                <a:solidFill>
                  <a:srgbClr val="000000"/>
                </a:solidFill>
                <a:latin typeface="Avenir"/>
                <a:ea typeface="Avenir"/>
                <a:cs typeface="Avenir"/>
                <a:sym typeface="Avenir"/>
              </a:rPr>
              <a:t> S. et </a:t>
            </a:r>
            <a:r>
              <a:rPr lang="en-US" sz="1600" i="1" dirty="0">
                <a:solidFill>
                  <a:srgbClr val="000000"/>
                </a:solidFill>
                <a:latin typeface="Avenir"/>
                <a:ea typeface="Avenir"/>
                <a:cs typeface="Avenir"/>
                <a:sym typeface="Avenir"/>
              </a:rPr>
              <a:t>al. </a:t>
            </a:r>
            <a:r>
              <a:rPr lang="en-US" sz="1600" dirty="0">
                <a:solidFill>
                  <a:srgbClr val="000000"/>
                </a:solidFill>
                <a:latin typeface="Avenir"/>
                <a:ea typeface="Avenir"/>
                <a:cs typeface="Avenir"/>
                <a:sym typeface="Avenir"/>
              </a:rPr>
              <a:t>(2014) </a:t>
            </a:r>
            <a:r>
              <a:rPr lang="en-US" sz="1600" i="1" dirty="0">
                <a:solidFill>
                  <a:srgbClr val="000000"/>
                </a:solidFill>
                <a:latin typeface="Avenir"/>
                <a:ea typeface="Avenir"/>
                <a:cs typeface="Avenir"/>
                <a:sym typeface="Avenir"/>
              </a:rPr>
              <a:t>Nature Protocols</a:t>
            </a:r>
            <a:r>
              <a:rPr lang="en-US" sz="1600" dirty="0">
                <a:solidFill>
                  <a:srgbClr val="000000"/>
                </a:solidFill>
                <a:latin typeface="Avenir"/>
                <a:ea typeface="Avenir"/>
                <a:cs typeface="Avenir"/>
                <a:sym typeface="Avenir"/>
              </a:rPr>
              <a:t>. 9, 171-181 </a:t>
            </a: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/10.1038/nmeth.2639</a:t>
            </a:r>
            <a:endParaRPr lang="en-US" sz="1600" dirty="0"/>
          </a:p>
        </p:txBody>
      </p:sp>
    </p:spTree>
    <p:extLst>
      <p:ext uri="{BB962C8B-B14F-4D97-AF65-F5344CB8AC3E}">
        <p14:creationId xmlns:p14="http://schemas.microsoft.com/office/powerpoint/2010/main" val="2121771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4430-4E35-487C-3D1A-202087004CE9}"/>
              </a:ext>
            </a:extLst>
          </p:cNvPr>
          <p:cNvSpPr>
            <a:spLocks noGrp="1"/>
          </p:cNvSpPr>
          <p:nvPr>
            <p:ph type="title"/>
          </p:nvPr>
        </p:nvSpPr>
        <p:spPr>
          <a:xfrm>
            <a:off x="738824" y="-116258"/>
            <a:ext cx="10515600" cy="1325563"/>
          </a:xfrm>
        </p:spPr>
        <p:txBody>
          <a:bodyPr/>
          <a:lstStyle/>
          <a:p>
            <a:pPr algn="ctr"/>
            <a:r>
              <a:rPr lang="en-US" dirty="0">
                <a:solidFill>
                  <a:srgbClr val="020056"/>
                </a:solidFill>
              </a:rPr>
              <a:t>SMART-Seq2 + SMART-Seq3</a:t>
            </a:r>
          </a:p>
        </p:txBody>
      </p:sp>
      <p:pic>
        <p:nvPicPr>
          <p:cNvPr id="4" name="Picture 4" descr="Flowchart of the Smart-seq2 library preparation. Single cells are... |  Download Scientific Diagram">
            <a:extLst>
              <a:ext uri="{FF2B5EF4-FFF2-40B4-BE49-F238E27FC236}">
                <a16:creationId xmlns:a16="http://schemas.microsoft.com/office/drawing/2014/main" id="{CDB31114-D1AB-51BC-98DE-5CFCE58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7" y="740351"/>
            <a:ext cx="3239530" cy="5693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04C4419A-464E-9FC9-93F7-FD03AD77E86A}"/>
              </a:ext>
            </a:extLst>
          </p:cNvPr>
          <p:cNvPicPr>
            <a:picLocks noChangeAspect="1"/>
          </p:cNvPicPr>
          <p:nvPr/>
        </p:nvPicPr>
        <p:blipFill>
          <a:blip r:embed="rId4"/>
          <a:stretch>
            <a:fillRect/>
          </a:stretch>
        </p:blipFill>
        <p:spPr>
          <a:xfrm>
            <a:off x="6718643" y="2277522"/>
            <a:ext cx="4365368" cy="4156388"/>
          </a:xfrm>
          <a:prstGeom prst="rect">
            <a:avLst/>
          </a:prstGeom>
        </p:spPr>
      </p:pic>
      <p:cxnSp>
        <p:nvCxnSpPr>
          <p:cNvPr id="7" name="Straight Arrow Connector 6">
            <a:extLst>
              <a:ext uri="{FF2B5EF4-FFF2-40B4-BE49-F238E27FC236}">
                <a16:creationId xmlns:a16="http://schemas.microsoft.com/office/drawing/2014/main" id="{C6D0E124-3947-3FFD-E597-C88C5E53B1E6}"/>
              </a:ext>
            </a:extLst>
          </p:cNvPr>
          <p:cNvCxnSpPr/>
          <p:nvPr/>
        </p:nvCxnSpPr>
        <p:spPr>
          <a:xfrm>
            <a:off x="3970638" y="4205416"/>
            <a:ext cx="2215978" cy="0"/>
          </a:xfrm>
          <a:prstGeom prst="straightConnector1">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927C36D6-5E85-D1FD-B944-B0F13E0DBE0B}"/>
              </a:ext>
            </a:extLst>
          </p:cNvPr>
          <p:cNvSpPr/>
          <p:nvPr/>
        </p:nvSpPr>
        <p:spPr>
          <a:xfrm>
            <a:off x="1915813" y="3295710"/>
            <a:ext cx="827388" cy="315097"/>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A599870-7F94-59C8-C5C1-A7484807F3D1}"/>
              </a:ext>
            </a:extLst>
          </p:cNvPr>
          <p:cNvSpPr/>
          <p:nvPr/>
        </p:nvSpPr>
        <p:spPr>
          <a:xfrm>
            <a:off x="8838755" y="3178759"/>
            <a:ext cx="794642" cy="40777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ED1C8-7508-5BA0-B971-5F5358632C17}"/>
              </a:ext>
            </a:extLst>
          </p:cNvPr>
          <p:cNvSpPr txBox="1"/>
          <p:nvPr/>
        </p:nvSpPr>
        <p:spPr>
          <a:xfrm>
            <a:off x="7276564" y="1723604"/>
            <a:ext cx="3477295" cy="369332"/>
          </a:xfrm>
          <a:prstGeom prst="rect">
            <a:avLst/>
          </a:prstGeom>
          <a:noFill/>
        </p:spPr>
        <p:txBody>
          <a:bodyPr wrap="square" rtlCol="0">
            <a:spAutoFit/>
          </a:bodyPr>
          <a:lstStyle/>
          <a:p>
            <a:pPr algn="ctr"/>
            <a:r>
              <a:rPr lang="en-US" b="1" dirty="0">
                <a:solidFill>
                  <a:srgbClr val="020056"/>
                </a:solidFill>
              </a:rPr>
              <a:t>SMART-Seq3</a:t>
            </a:r>
          </a:p>
        </p:txBody>
      </p:sp>
      <p:sp>
        <p:nvSpPr>
          <p:cNvPr id="12" name="Rectangle 11">
            <a:extLst>
              <a:ext uri="{FF2B5EF4-FFF2-40B4-BE49-F238E27FC236}">
                <a16:creationId xmlns:a16="http://schemas.microsoft.com/office/drawing/2014/main" id="{DA424577-2E71-AE1E-628F-3305DA7A113D}"/>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307CBC6-6FEB-1F01-149D-B4071082098D}"/>
              </a:ext>
            </a:extLst>
          </p:cNvPr>
          <p:cNvSpPr txBox="1"/>
          <p:nvPr/>
        </p:nvSpPr>
        <p:spPr>
          <a:xfrm>
            <a:off x="6186617" y="6249164"/>
            <a:ext cx="5877668" cy="584775"/>
          </a:xfrm>
          <a:prstGeom prst="rect">
            <a:avLst/>
          </a:prstGeom>
          <a:noFill/>
        </p:spPr>
        <p:txBody>
          <a:bodyPr wrap="square">
            <a:spAutoFit/>
          </a:bodyPr>
          <a:lstStyle/>
          <a:p>
            <a:pPr algn="r"/>
            <a:r>
              <a:rPr lang="en-US" sz="1600" b="0" i="0" dirty="0">
                <a:solidFill>
                  <a:srgbClr val="222222"/>
                </a:solidFill>
                <a:effectLst/>
                <a:latin typeface="-apple-system"/>
              </a:rPr>
              <a:t>Hagemann-Jensen </a:t>
            </a:r>
            <a:r>
              <a:rPr lang="en-US" sz="1600" b="0" dirty="0">
                <a:solidFill>
                  <a:srgbClr val="222222"/>
                </a:solidFill>
                <a:effectLst/>
                <a:latin typeface="-apple-system"/>
              </a:rPr>
              <a:t>et al. (2020) </a:t>
            </a:r>
            <a:r>
              <a:rPr lang="en-US" sz="1600" b="0" i="1" dirty="0">
                <a:solidFill>
                  <a:srgbClr val="222222"/>
                </a:solidFill>
                <a:effectLst/>
                <a:latin typeface="-apple-system"/>
              </a:rPr>
              <a:t>Nature Biotechnology. </a:t>
            </a:r>
            <a:r>
              <a:rPr lang="en-US" sz="1600" i="0" dirty="0">
                <a:solidFill>
                  <a:srgbClr val="222222"/>
                </a:solidFill>
                <a:effectLst/>
                <a:latin typeface="-apple-system"/>
              </a:rPr>
              <a:t>38</a:t>
            </a:r>
            <a:r>
              <a:rPr lang="en-US" sz="1600" b="0" i="0" dirty="0">
                <a:solidFill>
                  <a:srgbClr val="222222"/>
                </a:solidFill>
                <a:effectLst/>
                <a:latin typeface="-apple-system"/>
              </a:rPr>
              <a:t>, 708–714</a:t>
            </a:r>
            <a:endParaRPr lang="en-US" sz="1600" b="0" dirty="0">
              <a:solidFill>
                <a:srgbClr val="222222"/>
              </a:solidFill>
              <a:effectLst/>
              <a:latin typeface="-apple-system"/>
            </a:endParaRPr>
          </a:p>
          <a:p>
            <a:pPr algn="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/10.1038/s41587-020-0497-0</a:t>
            </a:r>
            <a:endParaRPr lang="en-US" sz="1600" dirty="0"/>
          </a:p>
        </p:txBody>
      </p:sp>
      <p:sp>
        <p:nvSpPr>
          <p:cNvPr id="14" name="Rectangle 13">
            <a:extLst>
              <a:ext uri="{FF2B5EF4-FFF2-40B4-BE49-F238E27FC236}">
                <a16:creationId xmlns:a16="http://schemas.microsoft.com/office/drawing/2014/main" id="{511453E0-970B-2124-7A04-0469828FC0B3}"/>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A1900B-91DC-ED7A-F186-B7E171A0B7E5}"/>
              </a:ext>
            </a:extLst>
          </p:cNvPr>
          <p:cNvSpPr txBox="1"/>
          <p:nvPr/>
        </p:nvSpPr>
        <p:spPr>
          <a:xfrm>
            <a:off x="127716" y="6323001"/>
            <a:ext cx="5195398" cy="584775"/>
          </a:xfrm>
          <a:prstGeom prst="rect">
            <a:avLst/>
          </a:prstGeom>
          <a:noFill/>
        </p:spPr>
        <p:txBody>
          <a:bodyPr wrap="square">
            <a:spAutoFit/>
          </a:bodyPr>
          <a:lstStyle/>
          <a:p>
            <a:r>
              <a:rPr lang="en-US" sz="1600" dirty="0" err="1">
                <a:solidFill>
                  <a:srgbClr val="000000"/>
                </a:solidFill>
                <a:latin typeface="Avenir"/>
                <a:ea typeface="Avenir"/>
                <a:cs typeface="Avenir"/>
                <a:sym typeface="Avenir"/>
              </a:rPr>
              <a:t>Picelli</a:t>
            </a:r>
            <a:r>
              <a:rPr lang="en-US" sz="1600" dirty="0">
                <a:solidFill>
                  <a:srgbClr val="000000"/>
                </a:solidFill>
                <a:latin typeface="Avenir"/>
                <a:ea typeface="Avenir"/>
                <a:cs typeface="Avenir"/>
                <a:sym typeface="Avenir"/>
              </a:rPr>
              <a:t> S. et </a:t>
            </a:r>
            <a:r>
              <a:rPr lang="en-US" sz="1600" i="1" dirty="0">
                <a:solidFill>
                  <a:srgbClr val="000000"/>
                </a:solidFill>
                <a:latin typeface="Avenir"/>
                <a:ea typeface="Avenir"/>
                <a:cs typeface="Avenir"/>
                <a:sym typeface="Avenir"/>
              </a:rPr>
              <a:t>al. </a:t>
            </a:r>
            <a:r>
              <a:rPr lang="en-US" sz="1600" dirty="0">
                <a:solidFill>
                  <a:srgbClr val="000000"/>
                </a:solidFill>
                <a:latin typeface="Avenir"/>
                <a:ea typeface="Avenir"/>
                <a:cs typeface="Avenir"/>
                <a:sym typeface="Avenir"/>
              </a:rPr>
              <a:t>(2014) </a:t>
            </a:r>
            <a:r>
              <a:rPr lang="en-US" sz="1600" i="1" dirty="0">
                <a:solidFill>
                  <a:srgbClr val="000000"/>
                </a:solidFill>
                <a:latin typeface="Avenir"/>
                <a:ea typeface="Avenir"/>
                <a:cs typeface="Avenir"/>
                <a:sym typeface="Avenir"/>
              </a:rPr>
              <a:t>Nature Protocols</a:t>
            </a:r>
            <a:r>
              <a:rPr lang="en-US" sz="1600" dirty="0">
                <a:solidFill>
                  <a:srgbClr val="000000"/>
                </a:solidFill>
                <a:latin typeface="Avenir"/>
                <a:ea typeface="Avenir"/>
                <a:cs typeface="Avenir"/>
                <a:sym typeface="Avenir"/>
              </a:rPr>
              <a:t>. 9, 171-181 </a:t>
            </a: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/10.1038/nmeth.2639</a:t>
            </a:r>
            <a:endParaRPr lang="en-US" sz="1600" dirty="0"/>
          </a:p>
        </p:txBody>
      </p:sp>
    </p:spTree>
    <p:extLst>
      <p:ext uri="{BB962C8B-B14F-4D97-AF65-F5344CB8AC3E}">
        <p14:creationId xmlns:p14="http://schemas.microsoft.com/office/powerpoint/2010/main" val="4010125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4430-4E35-487C-3D1A-202087004CE9}"/>
              </a:ext>
            </a:extLst>
          </p:cNvPr>
          <p:cNvSpPr>
            <a:spLocks noGrp="1"/>
          </p:cNvSpPr>
          <p:nvPr>
            <p:ph type="title"/>
          </p:nvPr>
        </p:nvSpPr>
        <p:spPr>
          <a:xfrm>
            <a:off x="738824" y="-116258"/>
            <a:ext cx="10515600" cy="1325563"/>
          </a:xfrm>
        </p:spPr>
        <p:txBody>
          <a:bodyPr/>
          <a:lstStyle/>
          <a:p>
            <a:pPr algn="ctr"/>
            <a:r>
              <a:rPr lang="en-US" dirty="0">
                <a:solidFill>
                  <a:srgbClr val="020056"/>
                </a:solidFill>
              </a:rPr>
              <a:t>SMART-Seq2 + SMART-Seq3</a:t>
            </a:r>
          </a:p>
        </p:txBody>
      </p:sp>
      <p:pic>
        <p:nvPicPr>
          <p:cNvPr id="4" name="Picture 4" descr="Flowchart of the Smart-seq2 library preparation. Single cells are... |  Download Scientific Diagram">
            <a:extLst>
              <a:ext uri="{FF2B5EF4-FFF2-40B4-BE49-F238E27FC236}">
                <a16:creationId xmlns:a16="http://schemas.microsoft.com/office/drawing/2014/main" id="{CDB31114-D1AB-51BC-98DE-5CFCE58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7" y="740351"/>
            <a:ext cx="3239530" cy="5693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04C4419A-464E-9FC9-93F7-FD03AD77E86A}"/>
              </a:ext>
            </a:extLst>
          </p:cNvPr>
          <p:cNvPicPr>
            <a:picLocks noChangeAspect="1"/>
          </p:cNvPicPr>
          <p:nvPr/>
        </p:nvPicPr>
        <p:blipFill>
          <a:blip r:embed="rId4"/>
          <a:stretch>
            <a:fillRect/>
          </a:stretch>
        </p:blipFill>
        <p:spPr>
          <a:xfrm>
            <a:off x="6718643" y="2277522"/>
            <a:ext cx="4365368" cy="4156388"/>
          </a:xfrm>
          <a:prstGeom prst="rect">
            <a:avLst/>
          </a:prstGeom>
        </p:spPr>
      </p:pic>
      <p:cxnSp>
        <p:nvCxnSpPr>
          <p:cNvPr id="7" name="Straight Arrow Connector 6">
            <a:extLst>
              <a:ext uri="{FF2B5EF4-FFF2-40B4-BE49-F238E27FC236}">
                <a16:creationId xmlns:a16="http://schemas.microsoft.com/office/drawing/2014/main" id="{C6D0E124-3947-3FFD-E597-C88C5E53B1E6}"/>
              </a:ext>
            </a:extLst>
          </p:cNvPr>
          <p:cNvCxnSpPr/>
          <p:nvPr/>
        </p:nvCxnSpPr>
        <p:spPr>
          <a:xfrm>
            <a:off x="3970638" y="4205416"/>
            <a:ext cx="2215978" cy="0"/>
          </a:xfrm>
          <a:prstGeom prst="straightConnector1">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927C36D6-5E85-D1FD-B944-B0F13E0DBE0B}"/>
              </a:ext>
            </a:extLst>
          </p:cNvPr>
          <p:cNvSpPr/>
          <p:nvPr/>
        </p:nvSpPr>
        <p:spPr>
          <a:xfrm>
            <a:off x="1915812" y="4001529"/>
            <a:ext cx="1000897" cy="315097"/>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A599870-7F94-59C8-C5C1-A7484807F3D1}"/>
              </a:ext>
            </a:extLst>
          </p:cNvPr>
          <p:cNvSpPr/>
          <p:nvPr/>
        </p:nvSpPr>
        <p:spPr>
          <a:xfrm>
            <a:off x="8623299" y="4001529"/>
            <a:ext cx="1665760" cy="40777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ED1C8-7508-5BA0-B971-5F5358632C17}"/>
              </a:ext>
            </a:extLst>
          </p:cNvPr>
          <p:cNvSpPr txBox="1"/>
          <p:nvPr/>
        </p:nvSpPr>
        <p:spPr>
          <a:xfrm>
            <a:off x="7276564" y="1723604"/>
            <a:ext cx="3477295" cy="369332"/>
          </a:xfrm>
          <a:prstGeom prst="rect">
            <a:avLst/>
          </a:prstGeom>
          <a:noFill/>
        </p:spPr>
        <p:txBody>
          <a:bodyPr wrap="square" rtlCol="0">
            <a:spAutoFit/>
          </a:bodyPr>
          <a:lstStyle/>
          <a:p>
            <a:pPr algn="ctr"/>
            <a:r>
              <a:rPr lang="en-US" b="1" dirty="0">
                <a:solidFill>
                  <a:srgbClr val="020056"/>
                </a:solidFill>
              </a:rPr>
              <a:t>SMART-Seq3</a:t>
            </a:r>
          </a:p>
        </p:txBody>
      </p:sp>
      <p:sp>
        <p:nvSpPr>
          <p:cNvPr id="9" name="TextBox 8">
            <a:extLst>
              <a:ext uri="{FF2B5EF4-FFF2-40B4-BE49-F238E27FC236}">
                <a16:creationId xmlns:a16="http://schemas.microsoft.com/office/drawing/2014/main" id="{30778437-9347-100A-9716-9730F188D3AF}"/>
              </a:ext>
            </a:extLst>
          </p:cNvPr>
          <p:cNvSpPr txBox="1"/>
          <p:nvPr/>
        </p:nvSpPr>
        <p:spPr>
          <a:xfrm>
            <a:off x="6186617" y="6249164"/>
            <a:ext cx="5877668" cy="584775"/>
          </a:xfrm>
          <a:prstGeom prst="rect">
            <a:avLst/>
          </a:prstGeom>
          <a:noFill/>
        </p:spPr>
        <p:txBody>
          <a:bodyPr wrap="square">
            <a:spAutoFit/>
          </a:bodyPr>
          <a:lstStyle/>
          <a:p>
            <a:pPr algn="r"/>
            <a:r>
              <a:rPr lang="en-US" sz="1600" b="0" i="0" dirty="0">
                <a:solidFill>
                  <a:srgbClr val="222222"/>
                </a:solidFill>
                <a:effectLst/>
                <a:latin typeface="-apple-system"/>
              </a:rPr>
              <a:t>Hagemann-Jensen </a:t>
            </a:r>
            <a:r>
              <a:rPr lang="en-US" sz="1600" b="0" dirty="0">
                <a:solidFill>
                  <a:srgbClr val="222222"/>
                </a:solidFill>
                <a:effectLst/>
                <a:latin typeface="-apple-system"/>
              </a:rPr>
              <a:t>et al. (2020) </a:t>
            </a:r>
            <a:r>
              <a:rPr lang="en-US" sz="1600" b="0" i="1" dirty="0">
                <a:solidFill>
                  <a:srgbClr val="222222"/>
                </a:solidFill>
                <a:effectLst/>
                <a:latin typeface="-apple-system"/>
              </a:rPr>
              <a:t>Nature Biotechnology. </a:t>
            </a:r>
            <a:r>
              <a:rPr lang="en-US" sz="1600" i="0" dirty="0">
                <a:solidFill>
                  <a:srgbClr val="222222"/>
                </a:solidFill>
                <a:effectLst/>
                <a:latin typeface="-apple-system"/>
              </a:rPr>
              <a:t>38</a:t>
            </a:r>
            <a:r>
              <a:rPr lang="en-US" sz="1600" b="0" i="0" dirty="0">
                <a:solidFill>
                  <a:srgbClr val="222222"/>
                </a:solidFill>
                <a:effectLst/>
                <a:latin typeface="-apple-system"/>
              </a:rPr>
              <a:t>, 708–714</a:t>
            </a:r>
            <a:endParaRPr lang="en-US" sz="1600" b="0" dirty="0">
              <a:solidFill>
                <a:srgbClr val="222222"/>
              </a:solidFill>
              <a:effectLst/>
              <a:latin typeface="-apple-system"/>
            </a:endParaRPr>
          </a:p>
          <a:p>
            <a:pPr algn="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/10.1038/s41587-020-0497-0</a:t>
            </a:r>
            <a:endParaRPr lang="en-US" sz="1600" dirty="0"/>
          </a:p>
        </p:txBody>
      </p:sp>
      <p:sp>
        <p:nvSpPr>
          <p:cNvPr id="13" name="Rectangle 12">
            <a:extLst>
              <a:ext uri="{FF2B5EF4-FFF2-40B4-BE49-F238E27FC236}">
                <a16:creationId xmlns:a16="http://schemas.microsoft.com/office/drawing/2014/main" id="{27106222-11E8-26E6-6D7A-BE03DE13FB4E}"/>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3A68FB-A0D8-F28C-1186-DECB0B2057DB}"/>
              </a:ext>
            </a:extLst>
          </p:cNvPr>
          <p:cNvSpPr txBox="1"/>
          <p:nvPr/>
        </p:nvSpPr>
        <p:spPr>
          <a:xfrm>
            <a:off x="127716" y="6323001"/>
            <a:ext cx="5195398" cy="584775"/>
          </a:xfrm>
          <a:prstGeom prst="rect">
            <a:avLst/>
          </a:prstGeom>
          <a:noFill/>
        </p:spPr>
        <p:txBody>
          <a:bodyPr wrap="square">
            <a:spAutoFit/>
          </a:bodyPr>
          <a:lstStyle/>
          <a:p>
            <a:r>
              <a:rPr lang="en-US" sz="1600" dirty="0" err="1">
                <a:solidFill>
                  <a:srgbClr val="000000"/>
                </a:solidFill>
                <a:latin typeface="Avenir"/>
                <a:ea typeface="Avenir"/>
                <a:cs typeface="Avenir"/>
                <a:sym typeface="Avenir"/>
              </a:rPr>
              <a:t>Picelli</a:t>
            </a:r>
            <a:r>
              <a:rPr lang="en-US" sz="1600" dirty="0">
                <a:solidFill>
                  <a:srgbClr val="000000"/>
                </a:solidFill>
                <a:latin typeface="Avenir"/>
                <a:ea typeface="Avenir"/>
                <a:cs typeface="Avenir"/>
                <a:sym typeface="Avenir"/>
              </a:rPr>
              <a:t> S. et </a:t>
            </a:r>
            <a:r>
              <a:rPr lang="en-US" sz="1600" i="1" dirty="0">
                <a:solidFill>
                  <a:srgbClr val="000000"/>
                </a:solidFill>
                <a:latin typeface="Avenir"/>
                <a:ea typeface="Avenir"/>
                <a:cs typeface="Avenir"/>
                <a:sym typeface="Avenir"/>
              </a:rPr>
              <a:t>al. </a:t>
            </a:r>
            <a:r>
              <a:rPr lang="en-US" sz="1600" dirty="0">
                <a:solidFill>
                  <a:srgbClr val="000000"/>
                </a:solidFill>
                <a:latin typeface="Avenir"/>
                <a:ea typeface="Avenir"/>
                <a:cs typeface="Avenir"/>
                <a:sym typeface="Avenir"/>
              </a:rPr>
              <a:t>(2014) </a:t>
            </a:r>
            <a:r>
              <a:rPr lang="en-US" sz="1600" i="1" dirty="0">
                <a:solidFill>
                  <a:srgbClr val="000000"/>
                </a:solidFill>
                <a:latin typeface="Avenir"/>
                <a:ea typeface="Avenir"/>
                <a:cs typeface="Avenir"/>
                <a:sym typeface="Avenir"/>
              </a:rPr>
              <a:t>Nature Protocols</a:t>
            </a:r>
            <a:r>
              <a:rPr lang="en-US" sz="1600" dirty="0">
                <a:solidFill>
                  <a:srgbClr val="000000"/>
                </a:solidFill>
                <a:latin typeface="Avenir"/>
                <a:ea typeface="Avenir"/>
                <a:cs typeface="Avenir"/>
                <a:sym typeface="Avenir"/>
              </a:rPr>
              <a:t>. 9, 171-181 </a:t>
            </a: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/10.1038/nmeth.2639</a:t>
            </a:r>
            <a:endParaRPr lang="en-US" sz="1600" dirty="0"/>
          </a:p>
        </p:txBody>
      </p:sp>
    </p:spTree>
    <p:extLst>
      <p:ext uri="{BB962C8B-B14F-4D97-AF65-F5344CB8AC3E}">
        <p14:creationId xmlns:p14="http://schemas.microsoft.com/office/powerpoint/2010/main" val="135695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4430-4E35-487C-3D1A-202087004CE9}"/>
              </a:ext>
            </a:extLst>
          </p:cNvPr>
          <p:cNvSpPr>
            <a:spLocks noGrp="1"/>
          </p:cNvSpPr>
          <p:nvPr>
            <p:ph type="title"/>
          </p:nvPr>
        </p:nvSpPr>
        <p:spPr>
          <a:xfrm>
            <a:off x="738824" y="-116258"/>
            <a:ext cx="10515600" cy="1325563"/>
          </a:xfrm>
        </p:spPr>
        <p:txBody>
          <a:bodyPr/>
          <a:lstStyle/>
          <a:p>
            <a:pPr algn="ctr"/>
            <a:r>
              <a:rPr lang="en-US" dirty="0">
                <a:solidFill>
                  <a:srgbClr val="020056"/>
                </a:solidFill>
              </a:rPr>
              <a:t>SMART-Seq2 + SMART-Seq3</a:t>
            </a:r>
          </a:p>
        </p:txBody>
      </p:sp>
      <p:pic>
        <p:nvPicPr>
          <p:cNvPr id="4" name="Picture 4" descr="Flowchart of the Smart-seq2 library preparation. Single cells are... |  Download Scientific Diagram">
            <a:extLst>
              <a:ext uri="{FF2B5EF4-FFF2-40B4-BE49-F238E27FC236}">
                <a16:creationId xmlns:a16="http://schemas.microsoft.com/office/drawing/2014/main" id="{CDB31114-D1AB-51BC-98DE-5CFCE58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7" y="740351"/>
            <a:ext cx="3239530" cy="5693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04C4419A-464E-9FC9-93F7-FD03AD77E86A}"/>
              </a:ext>
            </a:extLst>
          </p:cNvPr>
          <p:cNvPicPr>
            <a:picLocks noChangeAspect="1"/>
          </p:cNvPicPr>
          <p:nvPr/>
        </p:nvPicPr>
        <p:blipFill>
          <a:blip r:embed="rId4"/>
          <a:stretch>
            <a:fillRect/>
          </a:stretch>
        </p:blipFill>
        <p:spPr>
          <a:xfrm>
            <a:off x="6718643" y="2277522"/>
            <a:ext cx="4369708" cy="4160520"/>
          </a:xfrm>
          <a:prstGeom prst="rect">
            <a:avLst/>
          </a:prstGeom>
        </p:spPr>
      </p:pic>
      <p:cxnSp>
        <p:nvCxnSpPr>
          <p:cNvPr id="7" name="Straight Arrow Connector 6">
            <a:extLst>
              <a:ext uri="{FF2B5EF4-FFF2-40B4-BE49-F238E27FC236}">
                <a16:creationId xmlns:a16="http://schemas.microsoft.com/office/drawing/2014/main" id="{C6D0E124-3947-3FFD-E597-C88C5E53B1E6}"/>
              </a:ext>
            </a:extLst>
          </p:cNvPr>
          <p:cNvCxnSpPr/>
          <p:nvPr/>
        </p:nvCxnSpPr>
        <p:spPr>
          <a:xfrm>
            <a:off x="3970638" y="4205416"/>
            <a:ext cx="2215978" cy="0"/>
          </a:xfrm>
          <a:prstGeom prst="straightConnector1">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927C36D6-5E85-D1FD-B944-B0F13E0DBE0B}"/>
              </a:ext>
            </a:extLst>
          </p:cNvPr>
          <p:cNvSpPr/>
          <p:nvPr/>
        </p:nvSpPr>
        <p:spPr>
          <a:xfrm>
            <a:off x="1915812" y="5579599"/>
            <a:ext cx="724357" cy="315097"/>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A599870-7F94-59C8-C5C1-A7484807F3D1}"/>
              </a:ext>
            </a:extLst>
          </p:cNvPr>
          <p:cNvSpPr/>
          <p:nvPr/>
        </p:nvSpPr>
        <p:spPr>
          <a:xfrm>
            <a:off x="9026929" y="4868214"/>
            <a:ext cx="1134502" cy="358273"/>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ED1C8-7508-5BA0-B971-5F5358632C17}"/>
              </a:ext>
            </a:extLst>
          </p:cNvPr>
          <p:cNvSpPr txBox="1"/>
          <p:nvPr/>
        </p:nvSpPr>
        <p:spPr>
          <a:xfrm>
            <a:off x="7276564" y="1723604"/>
            <a:ext cx="3477295" cy="369332"/>
          </a:xfrm>
          <a:prstGeom prst="rect">
            <a:avLst/>
          </a:prstGeom>
          <a:noFill/>
        </p:spPr>
        <p:txBody>
          <a:bodyPr wrap="square" rtlCol="0">
            <a:spAutoFit/>
          </a:bodyPr>
          <a:lstStyle/>
          <a:p>
            <a:pPr algn="ctr"/>
            <a:r>
              <a:rPr lang="en-US" b="1" dirty="0">
                <a:solidFill>
                  <a:srgbClr val="020056"/>
                </a:solidFill>
              </a:rPr>
              <a:t>SMART-Seq3</a:t>
            </a:r>
          </a:p>
        </p:txBody>
      </p:sp>
      <p:sp>
        <p:nvSpPr>
          <p:cNvPr id="9" name="TextBox 8">
            <a:extLst>
              <a:ext uri="{FF2B5EF4-FFF2-40B4-BE49-F238E27FC236}">
                <a16:creationId xmlns:a16="http://schemas.microsoft.com/office/drawing/2014/main" id="{8F3DFE22-8833-6363-CEDF-75F35E6814FB}"/>
              </a:ext>
            </a:extLst>
          </p:cNvPr>
          <p:cNvSpPr txBox="1"/>
          <p:nvPr/>
        </p:nvSpPr>
        <p:spPr>
          <a:xfrm>
            <a:off x="6186617" y="6249164"/>
            <a:ext cx="5877668" cy="584775"/>
          </a:xfrm>
          <a:prstGeom prst="rect">
            <a:avLst/>
          </a:prstGeom>
          <a:noFill/>
        </p:spPr>
        <p:txBody>
          <a:bodyPr wrap="square">
            <a:spAutoFit/>
          </a:bodyPr>
          <a:lstStyle/>
          <a:p>
            <a:pPr algn="r"/>
            <a:r>
              <a:rPr lang="en-US" sz="1600" b="0" i="0" dirty="0">
                <a:solidFill>
                  <a:srgbClr val="222222"/>
                </a:solidFill>
                <a:effectLst/>
                <a:latin typeface="-apple-system"/>
              </a:rPr>
              <a:t>Hagemann-Jensen </a:t>
            </a:r>
            <a:r>
              <a:rPr lang="en-US" sz="1600" b="0" dirty="0">
                <a:solidFill>
                  <a:srgbClr val="222222"/>
                </a:solidFill>
                <a:effectLst/>
                <a:latin typeface="-apple-system"/>
              </a:rPr>
              <a:t>et al. (2020) </a:t>
            </a:r>
            <a:r>
              <a:rPr lang="en-US" sz="1600" b="0" i="1" dirty="0">
                <a:solidFill>
                  <a:srgbClr val="222222"/>
                </a:solidFill>
                <a:effectLst/>
                <a:latin typeface="-apple-system"/>
              </a:rPr>
              <a:t>Nature Biotechnology. </a:t>
            </a:r>
            <a:r>
              <a:rPr lang="en-US" sz="1600" i="0" dirty="0">
                <a:solidFill>
                  <a:srgbClr val="222222"/>
                </a:solidFill>
                <a:effectLst/>
                <a:latin typeface="-apple-system"/>
              </a:rPr>
              <a:t>38</a:t>
            </a:r>
            <a:r>
              <a:rPr lang="en-US" sz="1600" b="0" i="0" dirty="0">
                <a:solidFill>
                  <a:srgbClr val="222222"/>
                </a:solidFill>
                <a:effectLst/>
                <a:latin typeface="-apple-system"/>
              </a:rPr>
              <a:t>, 708–714</a:t>
            </a:r>
            <a:endParaRPr lang="en-US" sz="1600" b="0" dirty="0">
              <a:solidFill>
                <a:srgbClr val="222222"/>
              </a:solidFill>
              <a:effectLst/>
              <a:latin typeface="-apple-system"/>
            </a:endParaRPr>
          </a:p>
          <a:p>
            <a:pPr algn="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/10.1038/s41587-020-0497-0</a:t>
            </a:r>
            <a:endParaRPr lang="en-US" sz="1600" dirty="0"/>
          </a:p>
        </p:txBody>
      </p:sp>
      <p:sp>
        <p:nvSpPr>
          <p:cNvPr id="13" name="Rectangle 12">
            <a:extLst>
              <a:ext uri="{FF2B5EF4-FFF2-40B4-BE49-F238E27FC236}">
                <a16:creationId xmlns:a16="http://schemas.microsoft.com/office/drawing/2014/main" id="{AF7FF08C-616D-4219-BB66-A20077857916}"/>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72D1C38-176D-9444-45FC-6A9AB9AA82E6}"/>
              </a:ext>
            </a:extLst>
          </p:cNvPr>
          <p:cNvSpPr txBox="1"/>
          <p:nvPr/>
        </p:nvSpPr>
        <p:spPr>
          <a:xfrm>
            <a:off x="127716" y="6323001"/>
            <a:ext cx="5195398" cy="584775"/>
          </a:xfrm>
          <a:prstGeom prst="rect">
            <a:avLst/>
          </a:prstGeom>
          <a:noFill/>
        </p:spPr>
        <p:txBody>
          <a:bodyPr wrap="square">
            <a:spAutoFit/>
          </a:bodyPr>
          <a:lstStyle/>
          <a:p>
            <a:r>
              <a:rPr lang="en-US" sz="1600" dirty="0" err="1">
                <a:solidFill>
                  <a:srgbClr val="000000"/>
                </a:solidFill>
                <a:latin typeface="Avenir"/>
                <a:ea typeface="Avenir"/>
                <a:cs typeface="Avenir"/>
                <a:sym typeface="Avenir"/>
              </a:rPr>
              <a:t>Picelli</a:t>
            </a:r>
            <a:r>
              <a:rPr lang="en-US" sz="1600" dirty="0">
                <a:solidFill>
                  <a:srgbClr val="000000"/>
                </a:solidFill>
                <a:latin typeface="Avenir"/>
                <a:ea typeface="Avenir"/>
                <a:cs typeface="Avenir"/>
                <a:sym typeface="Avenir"/>
              </a:rPr>
              <a:t> S. et </a:t>
            </a:r>
            <a:r>
              <a:rPr lang="en-US" sz="1600" i="1" dirty="0">
                <a:solidFill>
                  <a:srgbClr val="000000"/>
                </a:solidFill>
                <a:latin typeface="Avenir"/>
                <a:ea typeface="Avenir"/>
                <a:cs typeface="Avenir"/>
                <a:sym typeface="Avenir"/>
              </a:rPr>
              <a:t>al. </a:t>
            </a:r>
            <a:r>
              <a:rPr lang="en-US" sz="1600" dirty="0">
                <a:solidFill>
                  <a:srgbClr val="000000"/>
                </a:solidFill>
                <a:latin typeface="Avenir"/>
                <a:ea typeface="Avenir"/>
                <a:cs typeface="Avenir"/>
                <a:sym typeface="Avenir"/>
              </a:rPr>
              <a:t>(2014) </a:t>
            </a:r>
            <a:r>
              <a:rPr lang="en-US" sz="1600" i="1" dirty="0">
                <a:solidFill>
                  <a:srgbClr val="000000"/>
                </a:solidFill>
                <a:latin typeface="Avenir"/>
                <a:ea typeface="Avenir"/>
                <a:cs typeface="Avenir"/>
                <a:sym typeface="Avenir"/>
              </a:rPr>
              <a:t>Nature Protocols</a:t>
            </a:r>
            <a:r>
              <a:rPr lang="en-US" sz="1600" dirty="0">
                <a:solidFill>
                  <a:srgbClr val="000000"/>
                </a:solidFill>
                <a:latin typeface="Avenir"/>
                <a:ea typeface="Avenir"/>
                <a:cs typeface="Avenir"/>
                <a:sym typeface="Avenir"/>
              </a:rPr>
              <a:t>. 9, 171-181 </a:t>
            </a: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/10.1038/nmeth.2639</a:t>
            </a:r>
            <a:endParaRPr lang="en-US" sz="1600" dirty="0"/>
          </a:p>
        </p:txBody>
      </p:sp>
    </p:spTree>
    <p:extLst>
      <p:ext uri="{BB962C8B-B14F-4D97-AF65-F5344CB8AC3E}">
        <p14:creationId xmlns:p14="http://schemas.microsoft.com/office/powerpoint/2010/main" val="156403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FC01-C95F-2036-F555-1FF3B5F9236B}"/>
              </a:ext>
            </a:extLst>
          </p:cNvPr>
          <p:cNvSpPr>
            <a:spLocks noGrp="1"/>
          </p:cNvSpPr>
          <p:nvPr>
            <p:ph type="title"/>
          </p:nvPr>
        </p:nvSpPr>
        <p:spPr/>
        <p:txBody>
          <a:bodyPr/>
          <a:lstStyle/>
          <a:p>
            <a:r>
              <a:rPr lang="en-US" dirty="0">
                <a:solidFill>
                  <a:srgbClr val="020056"/>
                </a:solidFill>
              </a:rPr>
              <a:t>Overall Goals</a:t>
            </a:r>
          </a:p>
        </p:txBody>
      </p:sp>
      <p:sp>
        <p:nvSpPr>
          <p:cNvPr id="3" name="Content Placeholder 2">
            <a:extLst>
              <a:ext uri="{FF2B5EF4-FFF2-40B4-BE49-F238E27FC236}">
                <a16:creationId xmlns:a16="http://schemas.microsoft.com/office/drawing/2014/main" id="{418B1638-9544-A338-D128-1C02B41D13E3}"/>
              </a:ext>
            </a:extLst>
          </p:cNvPr>
          <p:cNvSpPr>
            <a:spLocks noGrp="1"/>
          </p:cNvSpPr>
          <p:nvPr>
            <p:ph idx="1"/>
          </p:nvPr>
        </p:nvSpPr>
        <p:spPr>
          <a:xfrm>
            <a:off x="838200" y="1690688"/>
            <a:ext cx="10515600" cy="4486275"/>
          </a:xfrm>
        </p:spPr>
        <p:txBody>
          <a:bodyPr/>
          <a:lstStyle/>
          <a:p>
            <a:pPr>
              <a:spcBef>
                <a:spcPts val="0"/>
              </a:spcBef>
            </a:pPr>
            <a:r>
              <a:rPr lang="en-US" sz="2800" b="0" i="0" u="none" strike="noStrike" cap="none" dirty="0">
                <a:solidFill>
                  <a:srgbClr val="020056"/>
                </a:solidFill>
                <a:latin typeface="Avenir"/>
                <a:ea typeface="Avenir"/>
                <a:cs typeface="Avenir"/>
                <a:sym typeface="Avenir"/>
              </a:rPr>
              <a:t>Introduction to the rapidly expanding world of single-cell transcriptomics</a:t>
            </a:r>
            <a:endParaRPr lang="en-US" dirty="0">
              <a:solidFill>
                <a:srgbClr val="020056"/>
              </a:solidFill>
            </a:endParaRPr>
          </a:p>
          <a:p>
            <a:pPr>
              <a:spcBef>
                <a:spcPts val="0"/>
              </a:spcBef>
            </a:pPr>
            <a:endParaRPr lang="en-US" sz="2800" dirty="0">
              <a:solidFill>
                <a:srgbClr val="020056"/>
              </a:solidFill>
              <a:latin typeface="Avenir"/>
              <a:ea typeface="Avenir"/>
              <a:cs typeface="Avenir"/>
              <a:sym typeface="Avenir"/>
            </a:endParaRPr>
          </a:p>
          <a:p>
            <a:pPr>
              <a:spcBef>
                <a:spcPts val="0"/>
              </a:spcBef>
            </a:pPr>
            <a:r>
              <a:rPr lang="en-US" sz="2800" dirty="0">
                <a:solidFill>
                  <a:srgbClr val="020056"/>
                </a:solidFill>
                <a:latin typeface="Avenir"/>
                <a:ea typeface="Avenir"/>
                <a:cs typeface="Avenir"/>
                <a:sym typeface="Avenir"/>
              </a:rPr>
              <a:t>Focus less on specific tools but more on underlying concepts - so down the line, you can make informed choices</a:t>
            </a:r>
            <a:endParaRPr lang="en-US" dirty="0">
              <a:solidFill>
                <a:srgbClr val="020056"/>
              </a:solidFill>
            </a:endParaRPr>
          </a:p>
          <a:p>
            <a:pPr>
              <a:spcBef>
                <a:spcPts val="0"/>
              </a:spcBef>
            </a:pPr>
            <a:endParaRPr lang="en-US" sz="2800" dirty="0">
              <a:solidFill>
                <a:srgbClr val="020056"/>
              </a:solidFill>
              <a:latin typeface="Avenir"/>
              <a:ea typeface="Avenir"/>
              <a:cs typeface="Avenir"/>
              <a:sym typeface="Avenir"/>
            </a:endParaRPr>
          </a:p>
          <a:p>
            <a:pPr>
              <a:spcBef>
                <a:spcPts val="0"/>
              </a:spcBef>
            </a:pPr>
            <a:r>
              <a:rPr lang="en-US" sz="2800" dirty="0">
                <a:solidFill>
                  <a:srgbClr val="020056"/>
                </a:solidFill>
                <a:latin typeface="Avenir"/>
                <a:ea typeface="Avenir"/>
                <a:cs typeface="Avenir"/>
                <a:sym typeface="Avenir"/>
              </a:rPr>
              <a:t>Hands on lab exercises analyzing single-cell heterogeneity </a:t>
            </a:r>
            <a:endParaRPr lang="en-US" dirty="0">
              <a:solidFill>
                <a:srgbClr val="020056"/>
              </a:solidFill>
            </a:endParaRPr>
          </a:p>
          <a:p>
            <a:pPr>
              <a:spcBef>
                <a:spcPts val="0"/>
              </a:spcBef>
            </a:pPr>
            <a:endParaRPr lang="en-US" sz="2800" dirty="0">
              <a:solidFill>
                <a:srgbClr val="020056"/>
              </a:solidFill>
              <a:latin typeface="Avenir"/>
              <a:ea typeface="Avenir"/>
              <a:cs typeface="Avenir"/>
              <a:sym typeface="Avenir"/>
            </a:endParaRPr>
          </a:p>
          <a:p>
            <a:pPr>
              <a:spcBef>
                <a:spcPts val="0"/>
              </a:spcBef>
            </a:pPr>
            <a:r>
              <a:rPr lang="en-US" sz="2800" dirty="0">
                <a:solidFill>
                  <a:srgbClr val="020056"/>
                </a:solidFill>
                <a:latin typeface="Avenir"/>
                <a:ea typeface="Avenir"/>
                <a:cs typeface="Avenir"/>
                <a:sym typeface="Avenir"/>
              </a:rPr>
              <a:t>Create a fun, learning, collaborative, and interactive environment over the next week</a:t>
            </a:r>
          </a:p>
        </p:txBody>
      </p:sp>
    </p:spTree>
    <p:extLst>
      <p:ext uri="{BB962C8B-B14F-4D97-AF65-F5344CB8AC3E}">
        <p14:creationId xmlns:p14="http://schemas.microsoft.com/office/powerpoint/2010/main" val="210471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54430-4E35-487C-3D1A-202087004CE9}"/>
              </a:ext>
            </a:extLst>
          </p:cNvPr>
          <p:cNvSpPr>
            <a:spLocks noGrp="1"/>
          </p:cNvSpPr>
          <p:nvPr>
            <p:ph type="title"/>
          </p:nvPr>
        </p:nvSpPr>
        <p:spPr>
          <a:xfrm>
            <a:off x="738824" y="-116258"/>
            <a:ext cx="10515600" cy="1325563"/>
          </a:xfrm>
        </p:spPr>
        <p:txBody>
          <a:bodyPr/>
          <a:lstStyle/>
          <a:p>
            <a:pPr algn="ctr"/>
            <a:r>
              <a:rPr lang="en-US" dirty="0">
                <a:solidFill>
                  <a:srgbClr val="020056"/>
                </a:solidFill>
              </a:rPr>
              <a:t>SMART-Seq2 + SMART-Seq3</a:t>
            </a:r>
          </a:p>
        </p:txBody>
      </p:sp>
      <p:pic>
        <p:nvPicPr>
          <p:cNvPr id="4" name="Picture 4" descr="Flowchart of the Smart-seq2 library preparation. Single cells are... |  Download Scientific Diagram">
            <a:extLst>
              <a:ext uri="{FF2B5EF4-FFF2-40B4-BE49-F238E27FC236}">
                <a16:creationId xmlns:a16="http://schemas.microsoft.com/office/drawing/2014/main" id="{CDB31114-D1AB-51BC-98DE-5CFCE58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47" y="740351"/>
            <a:ext cx="3239530" cy="5693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04C4419A-464E-9FC9-93F7-FD03AD77E86A}"/>
              </a:ext>
            </a:extLst>
          </p:cNvPr>
          <p:cNvPicPr>
            <a:picLocks noChangeAspect="1"/>
          </p:cNvPicPr>
          <p:nvPr/>
        </p:nvPicPr>
        <p:blipFill>
          <a:blip r:embed="rId4"/>
          <a:stretch>
            <a:fillRect/>
          </a:stretch>
        </p:blipFill>
        <p:spPr>
          <a:xfrm>
            <a:off x="6718643" y="2277522"/>
            <a:ext cx="4369708" cy="4160520"/>
          </a:xfrm>
          <a:prstGeom prst="rect">
            <a:avLst/>
          </a:prstGeom>
        </p:spPr>
      </p:pic>
      <p:cxnSp>
        <p:nvCxnSpPr>
          <p:cNvPr id="7" name="Straight Arrow Connector 6">
            <a:extLst>
              <a:ext uri="{FF2B5EF4-FFF2-40B4-BE49-F238E27FC236}">
                <a16:creationId xmlns:a16="http://schemas.microsoft.com/office/drawing/2014/main" id="{C6D0E124-3947-3FFD-E597-C88C5E53B1E6}"/>
              </a:ext>
            </a:extLst>
          </p:cNvPr>
          <p:cNvCxnSpPr/>
          <p:nvPr/>
        </p:nvCxnSpPr>
        <p:spPr>
          <a:xfrm>
            <a:off x="3970638" y="4205416"/>
            <a:ext cx="2215978" cy="0"/>
          </a:xfrm>
          <a:prstGeom prst="straightConnector1">
            <a:avLst/>
          </a:prstGeom>
          <a:ln>
            <a:solidFill>
              <a:schemeClr val="accent1">
                <a:lumMod val="5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 name="Rectangle 4">
            <a:extLst>
              <a:ext uri="{FF2B5EF4-FFF2-40B4-BE49-F238E27FC236}">
                <a16:creationId xmlns:a16="http://schemas.microsoft.com/office/drawing/2014/main" id="{6A599870-7F94-59C8-C5C1-A7484807F3D1}"/>
              </a:ext>
            </a:extLst>
          </p:cNvPr>
          <p:cNvSpPr/>
          <p:nvPr/>
        </p:nvSpPr>
        <p:spPr>
          <a:xfrm>
            <a:off x="6811762" y="5406834"/>
            <a:ext cx="2219503" cy="916167"/>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BED1C8-7508-5BA0-B971-5F5358632C17}"/>
              </a:ext>
            </a:extLst>
          </p:cNvPr>
          <p:cNvSpPr txBox="1"/>
          <p:nvPr/>
        </p:nvSpPr>
        <p:spPr>
          <a:xfrm>
            <a:off x="7276564" y="1723604"/>
            <a:ext cx="3477295" cy="369332"/>
          </a:xfrm>
          <a:prstGeom prst="rect">
            <a:avLst/>
          </a:prstGeom>
          <a:noFill/>
        </p:spPr>
        <p:txBody>
          <a:bodyPr wrap="square" rtlCol="0">
            <a:spAutoFit/>
          </a:bodyPr>
          <a:lstStyle/>
          <a:p>
            <a:pPr algn="ctr"/>
            <a:r>
              <a:rPr lang="en-US" b="1" dirty="0">
                <a:solidFill>
                  <a:srgbClr val="020056"/>
                </a:solidFill>
              </a:rPr>
              <a:t>SMART-Seq3</a:t>
            </a:r>
          </a:p>
        </p:txBody>
      </p:sp>
      <p:sp>
        <p:nvSpPr>
          <p:cNvPr id="9" name="TextBox 8">
            <a:extLst>
              <a:ext uri="{FF2B5EF4-FFF2-40B4-BE49-F238E27FC236}">
                <a16:creationId xmlns:a16="http://schemas.microsoft.com/office/drawing/2014/main" id="{5378A90C-7FAD-F9D1-9ADD-E5CD0C5A85AC}"/>
              </a:ext>
            </a:extLst>
          </p:cNvPr>
          <p:cNvSpPr txBox="1"/>
          <p:nvPr/>
        </p:nvSpPr>
        <p:spPr>
          <a:xfrm>
            <a:off x="6186617" y="6249164"/>
            <a:ext cx="5877668" cy="584775"/>
          </a:xfrm>
          <a:prstGeom prst="rect">
            <a:avLst/>
          </a:prstGeom>
          <a:noFill/>
        </p:spPr>
        <p:txBody>
          <a:bodyPr wrap="square">
            <a:spAutoFit/>
          </a:bodyPr>
          <a:lstStyle/>
          <a:p>
            <a:pPr algn="r"/>
            <a:r>
              <a:rPr lang="en-US" sz="1600" b="0" i="0" dirty="0">
                <a:solidFill>
                  <a:srgbClr val="222222"/>
                </a:solidFill>
                <a:effectLst/>
                <a:latin typeface="-apple-system"/>
              </a:rPr>
              <a:t>Hagemann-Jensen </a:t>
            </a:r>
            <a:r>
              <a:rPr lang="en-US" sz="1600" b="0" dirty="0">
                <a:solidFill>
                  <a:srgbClr val="222222"/>
                </a:solidFill>
                <a:effectLst/>
                <a:latin typeface="-apple-system"/>
              </a:rPr>
              <a:t>et al. (2020) </a:t>
            </a:r>
            <a:r>
              <a:rPr lang="en-US" sz="1600" b="0" i="1" dirty="0">
                <a:solidFill>
                  <a:srgbClr val="222222"/>
                </a:solidFill>
                <a:effectLst/>
                <a:latin typeface="-apple-system"/>
              </a:rPr>
              <a:t>Nature Biotechnology. </a:t>
            </a:r>
            <a:r>
              <a:rPr lang="en-US" sz="1600" i="0" dirty="0">
                <a:solidFill>
                  <a:srgbClr val="222222"/>
                </a:solidFill>
                <a:effectLst/>
                <a:latin typeface="-apple-system"/>
              </a:rPr>
              <a:t>38</a:t>
            </a:r>
            <a:r>
              <a:rPr lang="en-US" sz="1600" b="0" i="0" dirty="0">
                <a:solidFill>
                  <a:srgbClr val="222222"/>
                </a:solidFill>
                <a:effectLst/>
                <a:latin typeface="-apple-system"/>
              </a:rPr>
              <a:t>, 708–714</a:t>
            </a:r>
            <a:endParaRPr lang="en-US" sz="1600" b="0" dirty="0">
              <a:solidFill>
                <a:srgbClr val="222222"/>
              </a:solidFill>
              <a:effectLst/>
              <a:latin typeface="-apple-system"/>
            </a:endParaRPr>
          </a:p>
          <a:p>
            <a:pPr algn="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/10.1038/s41587-020-0497-0</a:t>
            </a:r>
            <a:endParaRPr lang="en-US" sz="1600" dirty="0"/>
          </a:p>
        </p:txBody>
      </p:sp>
      <p:sp>
        <p:nvSpPr>
          <p:cNvPr id="13" name="Rectangle 12">
            <a:extLst>
              <a:ext uri="{FF2B5EF4-FFF2-40B4-BE49-F238E27FC236}">
                <a16:creationId xmlns:a16="http://schemas.microsoft.com/office/drawing/2014/main" id="{C776EB94-7659-FCF3-9946-5AB6AD0353D5}"/>
              </a:ext>
            </a:extLst>
          </p:cNvPr>
          <p:cNvSpPr/>
          <p:nvPr/>
        </p:nvSpPr>
        <p:spPr>
          <a:xfrm>
            <a:off x="1291187" y="6323002"/>
            <a:ext cx="1249250" cy="292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41B9BCB-E6B5-C194-8EA6-803B8436684B}"/>
              </a:ext>
            </a:extLst>
          </p:cNvPr>
          <p:cNvSpPr txBox="1"/>
          <p:nvPr/>
        </p:nvSpPr>
        <p:spPr>
          <a:xfrm>
            <a:off x="127716" y="6323001"/>
            <a:ext cx="5195398" cy="584775"/>
          </a:xfrm>
          <a:prstGeom prst="rect">
            <a:avLst/>
          </a:prstGeom>
          <a:noFill/>
        </p:spPr>
        <p:txBody>
          <a:bodyPr wrap="square">
            <a:spAutoFit/>
          </a:bodyPr>
          <a:lstStyle/>
          <a:p>
            <a:r>
              <a:rPr lang="en-US" sz="1600" dirty="0" err="1">
                <a:solidFill>
                  <a:srgbClr val="000000"/>
                </a:solidFill>
                <a:latin typeface="Avenir"/>
                <a:ea typeface="Avenir"/>
                <a:cs typeface="Avenir"/>
                <a:sym typeface="Avenir"/>
              </a:rPr>
              <a:t>Picelli</a:t>
            </a:r>
            <a:r>
              <a:rPr lang="en-US" sz="1600" dirty="0">
                <a:solidFill>
                  <a:srgbClr val="000000"/>
                </a:solidFill>
                <a:latin typeface="Avenir"/>
                <a:ea typeface="Avenir"/>
                <a:cs typeface="Avenir"/>
                <a:sym typeface="Avenir"/>
              </a:rPr>
              <a:t> S. et </a:t>
            </a:r>
            <a:r>
              <a:rPr lang="en-US" sz="1600" i="1" dirty="0">
                <a:solidFill>
                  <a:srgbClr val="000000"/>
                </a:solidFill>
                <a:latin typeface="Avenir"/>
                <a:ea typeface="Avenir"/>
                <a:cs typeface="Avenir"/>
                <a:sym typeface="Avenir"/>
              </a:rPr>
              <a:t>al. </a:t>
            </a:r>
            <a:r>
              <a:rPr lang="en-US" sz="1600" dirty="0">
                <a:solidFill>
                  <a:srgbClr val="000000"/>
                </a:solidFill>
                <a:latin typeface="Avenir"/>
                <a:ea typeface="Avenir"/>
                <a:cs typeface="Avenir"/>
                <a:sym typeface="Avenir"/>
              </a:rPr>
              <a:t>(2014) </a:t>
            </a:r>
            <a:r>
              <a:rPr lang="en-US" sz="1600" i="1" dirty="0">
                <a:solidFill>
                  <a:srgbClr val="000000"/>
                </a:solidFill>
                <a:latin typeface="Avenir"/>
                <a:ea typeface="Avenir"/>
                <a:cs typeface="Avenir"/>
                <a:sym typeface="Avenir"/>
              </a:rPr>
              <a:t>Nature Protocols</a:t>
            </a:r>
            <a:r>
              <a:rPr lang="en-US" sz="1600" dirty="0">
                <a:solidFill>
                  <a:srgbClr val="000000"/>
                </a:solidFill>
                <a:latin typeface="Avenir"/>
                <a:ea typeface="Avenir"/>
                <a:cs typeface="Avenir"/>
                <a:sym typeface="Avenir"/>
              </a:rPr>
              <a:t>. 9, 171-181 </a:t>
            </a:r>
            <a:r>
              <a:rPr lang="en-US" sz="1600" b="0" i="0" dirty="0">
                <a:solidFill>
                  <a:srgbClr val="222222"/>
                </a:solidFill>
                <a:effectLst/>
                <a:latin typeface="-apple-system"/>
              </a:rPr>
              <a:t>https://</a:t>
            </a:r>
            <a:r>
              <a:rPr lang="en-US" sz="1600" b="0" i="0" dirty="0" err="1">
                <a:solidFill>
                  <a:srgbClr val="222222"/>
                </a:solidFill>
                <a:effectLst/>
                <a:latin typeface="-apple-system"/>
              </a:rPr>
              <a:t>doi.org</a:t>
            </a:r>
            <a:r>
              <a:rPr lang="en-US" sz="1600" b="0" i="0" dirty="0">
                <a:solidFill>
                  <a:srgbClr val="222222"/>
                </a:solidFill>
                <a:effectLst/>
                <a:latin typeface="-apple-system"/>
              </a:rPr>
              <a:t>/10.1038/nmeth.2639</a:t>
            </a:r>
            <a:endParaRPr lang="en-US" sz="1600" dirty="0"/>
          </a:p>
        </p:txBody>
      </p:sp>
    </p:spTree>
    <p:extLst>
      <p:ext uri="{BB962C8B-B14F-4D97-AF65-F5344CB8AC3E}">
        <p14:creationId xmlns:p14="http://schemas.microsoft.com/office/powerpoint/2010/main" val="60717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0D40-1061-DEF3-4ACB-0DD3A7FA4445}"/>
              </a:ext>
            </a:extLst>
          </p:cNvPr>
          <p:cNvSpPr>
            <a:spLocks noGrp="1"/>
          </p:cNvSpPr>
          <p:nvPr>
            <p:ph type="title"/>
          </p:nvPr>
        </p:nvSpPr>
        <p:spPr/>
        <p:txBody>
          <a:bodyPr/>
          <a:lstStyle/>
          <a:p>
            <a:r>
              <a:rPr lang="en-US" b="1" dirty="0">
                <a:solidFill>
                  <a:srgbClr val="020056"/>
                </a:solidFill>
              </a:rPr>
              <a:t>U</a:t>
            </a:r>
            <a:r>
              <a:rPr lang="en-US" dirty="0">
                <a:solidFill>
                  <a:srgbClr val="020056"/>
                </a:solidFill>
              </a:rPr>
              <a:t>nique </a:t>
            </a:r>
            <a:r>
              <a:rPr lang="en-US" b="1" dirty="0">
                <a:solidFill>
                  <a:srgbClr val="020056"/>
                </a:solidFill>
              </a:rPr>
              <a:t>M</a:t>
            </a:r>
            <a:r>
              <a:rPr lang="en-US" dirty="0">
                <a:solidFill>
                  <a:srgbClr val="020056"/>
                </a:solidFill>
              </a:rPr>
              <a:t>olecular </a:t>
            </a:r>
            <a:r>
              <a:rPr lang="en-US" b="1" dirty="0">
                <a:solidFill>
                  <a:srgbClr val="020056"/>
                </a:solidFill>
              </a:rPr>
              <a:t>I</a:t>
            </a:r>
            <a:r>
              <a:rPr lang="en-US" dirty="0">
                <a:solidFill>
                  <a:srgbClr val="020056"/>
                </a:solidFill>
              </a:rPr>
              <a:t>dentifiers (UMIs) </a:t>
            </a:r>
          </a:p>
        </p:txBody>
      </p:sp>
      <p:sp>
        <p:nvSpPr>
          <p:cNvPr id="3" name="Content Placeholder 2">
            <a:extLst>
              <a:ext uri="{FF2B5EF4-FFF2-40B4-BE49-F238E27FC236}">
                <a16:creationId xmlns:a16="http://schemas.microsoft.com/office/drawing/2014/main" id="{C069697B-39EA-3C95-1F36-64D6947F6048}"/>
              </a:ext>
            </a:extLst>
          </p:cNvPr>
          <p:cNvSpPr>
            <a:spLocks noGrp="1"/>
          </p:cNvSpPr>
          <p:nvPr>
            <p:ph idx="1"/>
          </p:nvPr>
        </p:nvSpPr>
        <p:spPr/>
        <p:txBody>
          <a:bodyPr/>
          <a:lstStyle/>
          <a:p>
            <a:r>
              <a:rPr lang="en-US" dirty="0">
                <a:solidFill>
                  <a:srgbClr val="000066"/>
                </a:solidFill>
                <a:effectLst/>
                <a:latin typeface="Helvetica" pitchFamily="2" charset="0"/>
              </a:rPr>
              <a:t>UMIs are short (4-10bp) random barcodes added to transcripts during reverse-transcription</a:t>
            </a:r>
          </a:p>
          <a:p>
            <a:endParaRPr lang="en-US" dirty="0"/>
          </a:p>
        </p:txBody>
      </p:sp>
      <p:pic>
        <p:nvPicPr>
          <p:cNvPr id="1026" name="Picture 2" descr="Tools and techniques for single-cell RNA sequencing data">
            <a:extLst>
              <a:ext uri="{FF2B5EF4-FFF2-40B4-BE49-F238E27FC236}">
                <a16:creationId xmlns:a16="http://schemas.microsoft.com/office/drawing/2014/main" id="{DDF8AA57-9E04-DD59-2E5A-8AB93AFF6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014" y="2949755"/>
            <a:ext cx="7541654" cy="3543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D848CD-7CBB-B214-B209-AEE3FB4E6138}"/>
              </a:ext>
            </a:extLst>
          </p:cNvPr>
          <p:cNvSpPr txBox="1"/>
          <p:nvPr/>
        </p:nvSpPr>
        <p:spPr>
          <a:xfrm>
            <a:off x="191861" y="6488668"/>
            <a:ext cx="6927396" cy="369332"/>
          </a:xfrm>
          <a:prstGeom prst="rect">
            <a:avLst/>
          </a:prstGeom>
          <a:noFill/>
        </p:spPr>
        <p:txBody>
          <a:bodyPr wrap="square">
            <a:spAutoFit/>
          </a:bodyPr>
          <a:lstStyle/>
          <a:p>
            <a:r>
              <a:rPr lang="en-US" dirty="0"/>
              <a:t>Figure from: https://</a:t>
            </a:r>
            <a:r>
              <a:rPr lang="en-US" dirty="0" err="1"/>
              <a:t>lazappi.github.io</a:t>
            </a:r>
            <a:r>
              <a:rPr lang="en-US" dirty="0"/>
              <a:t>/</a:t>
            </a:r>
            <a:r>
              <a:rPr lang="en-US" dirty="0" err="1"/>
              <a:t>phd</a:t>
            </a:r>
            <a:r>
              <a:rPr lang="en-US" dirty="0"/>
              <a:t>-thesis/1-introduction.html</a:t>
            </a:r>
          </a:p>
        </p:txBody>
      </p:sp>
    </p:spTree>
    <p:extLst>
      <p:ext uri="{BB962C8B-B14F-4D97-AF65-F5344CB8AC3E}">
        <p14:creationId xmlns:p14="http://schemas.microsoft.com/office/powerpoint/2010/main" val="1865256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6" descr="Image"/>
          <p:cNvPicPr preferRelativeResize="0"/>
          <p:nvPr/>
        </p:nvPicPr>
        <p:blipFill rotWithShape="1">
          <a:blip r:embed="rId3">
            <a:alphaModFix/>
          </a:blip>
          <a:srcRect/>
          <a:stretch/>
        </p:blipFill>
        <p:spPr>
          <a:xfrm>
            <a:off x="1552435" y="1914361"/>
            <a:ext cx="9179085" cy="3620971"/>
          </a:xfrm>
          <a:prstGeom prst="rect">
            <a:avLst/>
          </a:prstGeom>
          <a:noFill/>
          <a:ln>
            <a:noFill/>
          </a:ln>
        </p:spPr>
      </p:pic>
      <p:sp>
        <p:nvSpPr>
          <p:cNvPr id="384" name="Google Shape;384;p26"/>
          <p:cNvSpPr txBox="1"/>
          <p:nvPr/>
        </p:nvSpPr>
        <p:spPr>
          <a:xfrm>
            <a:off x="375780" y="5554042"/>
            <a:ext cx="11816219"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400" dirty="0">
                <a:solidFill>
                  <a:srgbClr val="020056"/>
                </a:solidFill>
                <a:latin typeface="Avenir"/>
                <a:ea typeface="Avenir"/>
                <a:cs typeface="Avenir"/>
                <a:sym typeface="Avenir"/>
              </a:rPr>
              <a:t>Remember : UMIs do not correct for low-capture rates, which leads to an abundance of false negatives. Capture rates are estimated to 5-20% across various protocols</a:t>
            </a:r>
            <a:endParaRPr dirty="0">
              <a:solidFill>
                <a:srgbClr val="020056"/>
              </a:solidFill>
            </a:endParaRPr>
          </a:p>
        </p:txBody>
      </p:sp>
      <p:sp>
        <p:nvSpPr>
          <p:cNvPr id="385" name="Google Shape;385;p26"/>
          <p:cNvSpPr txBox="1"/>
          <p:nvPr/>
        </p:nvSpPr>
        <p:spPr>
          <a:xfrm>
            <a:off x="1714222" y="1043421"/>
            <a:ext cx="8839755" cy="810797"/>
          </a:xfrm>
          <a:prstGeom prst="rect">
            <a:avLst/>
          </a:prstGeom>
          <a:noFill/>
          <a:ln>
            <a:noFill/>
          </a:ln>
        </p:spPr>
        <p:txBody>
          <a:bodyPr spcFirstLastPara="1" wrap="square" lIns="35700" tIns="35700" rIns="35700" bIns="35700" anchor="ctr" anchorCtr="0">
            <a:spAutoFit/>
          </a:bodyPr>
          <a:lstStyle/>
          <a:p>
            <a:pPr marL="0" marR="0" lvl="0" indent="0" algn="l" rtl="0">
              <a:spcBef>
                <a:spcPts val="0"/>
              </a:spcBef>
              <a:spcAft>
                <a:spcPts val="0"/>
              </a:spcAft>
              <a:buNone/>
            </a:pPr>
            <a:r>
              <a:rPr lang="en-US" sz="2400" dirty="0">
                <a:solidFill>
                  <a:srgbClr val="020056"/>
                </a:solidFill>
                <a:latin typeface="Avenir"/>
                <a:ea typeface="Avenir"/>
                <a:cs typeface="Avenir"/>
                <a:sym typeface="Avenir"/>
              </a:rPr>
              <a:t>Early labeling of mRNA molecules with random nucleotide tags enables amplification biases to be corrected</a:t>
            </a:r>
            <a:endParaRPr dirty="0">
              <a:solidFill>
                <a:srgbClr val="020056"/>
              </a:solidFill>
            </a:endParaRPr>
          </a:p>
        </p:txBody>
      </p:sp>
      <p:sp>
        <p:nvSpPr>
          <p:cNvPr id="386" name="Google Shape;386;p26"/>
          <p:cNvSpPr txBox="1"/>
          <p:nvPr/>
        </p:nvSpPr>
        <p:spPr>
          <a:xfrm>
            <a:off x="0" y="6558554"/>
            <a:ext cx="4985610" cy="39162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600" dirty="0">
                <a:solidFill>
                  <a:srgbClr val="000000"/>
                </a:solidFill>
                <a:latin typeface="Avenir"/>
                <a:ea typeface="Avenir"/>
                <a:cs typeface="Avenir"/>
                <a:sym typeface="Avenir"/>
              </a:rPr>
              <a:t>Slide courtesy of Karthik Shekhar and Orr </a:t>
            </a:r>
            <a:r>
              <a:rPr lang="en-US" sz="1600" dirty="0" err="1">
                <a:solidFill>
                  <a:srgbClr val="000000"/>
                </a:solidFill>
                <a:latin typeface="Avenir"/>
                <a:ea typeface="Avenir"/>
                <a:cs typeface="Avenir"/>
                <a:sym typeface="Avenir"/>
              </a:rPr>
              <a:t>Ashenberg</a:t>
            </a:r>
            <a:endParaRPr sz="1600" dirty="0">
              <a:solidFill>
                <a:srgbClr val="000000"/>
              </a:solidFill>
              <a:latin typeface="Avenir"/>
              <a:ea typeface="Avenir"/>
              <a:cs typeface="Avenir"/>
              <a:sym typeface="Avenir"/>
            </a:endParaRPr>
          </a:p>
        </p:txBody>
      </p:sp>
      <p:sp>
        <p:nvSpPr>
          <p:cNvPr id="387" name="Google Shape;387;p26"/>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a:solidFill>
                  <a:srgbClr val="011A99"/>
                </a:solidFill>
                <a:latin typeface="Avenir"/>
                <a:ea typeface="Avenir"/>
                <a:cs typeface="Avenir"/>
                <a:sym typeface="Avenir"/>
              </a:rPr>
              <a:t>UMI : Unique Molecular Identifiers (Random Molecular Tags)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5" name="Google Shape;443;p29">
            <a:extLst>
              <a:ext uri="{FF2B5EF4-FFF2-40B4-BE49-F238E27FC236}">
                <a16:creationId xmlns:a16="http://schemas.microsoft.com/office/drawing/2014/main" id="{65949BF5-AA20-8B7D-69B0-24AB3EA880B0}"/>
              </a:ext>
            </a:extLst>
          </p:cNvPr>
          <p:cNvPicPr preferRelativeResize="0"/>
          <p:nvPr/>
        </p:nvPicPr>
        <p:blipFill rotWithShape="1">
          <a:blip r:embed="rId3">
            <a:alphaModFix/>
          </a:blip>
          <a:srcRect r="19911"/>
          <a:stretch/>
        </p:blipFill>
        <p:spPr>
          <a:xfrm>
            <a:off x="1936912" y="772765"/>
            <a:ext cx="7165680" cy="5787198"/>
          </a:xfrm>
          <a:prstGeom prst="rect">
            <a:avLst/>
          </a:prstGeom>
          <a:noFill/>
          <a:ln>
            <a:noFill/>
          </a:ln>
        </p:spPr>
      </p:pic>
      <p:sp>
        <p:nvSpPr>
          <p:cNvPr id="444" name="Google Shape;444;p29"/>
          <p:cNvSpPr/>
          <p:nvPr/>
        </p:nvSpPr>
        <p:spPr>
          <a:xfrm>
            <a:off x="5005294" y="6559963"/>
            <a:ext cx="716568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Avenir"/>
                <a:ea typeface="Avenir"/>
                <a:cs typeface="Avenir"/>
                <a:sym typeface="Avenir"/>
              </a:rPr>
              <a:t>Chen X. et </a:t>
            </a:r>
            <a:r>
              <a:rPr lang="en-US" sz="1600" i="1">
                <a:solidFill>
                  <a:schemeClr val="dk1"/>
                </a:solidFill>
                <a:latin typeface="Avenir"/>
                <a:ea typeface="Avenir"/>
                <a:cs typeface="Avenir"/>
                <a:sym typeface="Avenir"/>
              </a:rPr>
              <a:t>al.</a:t>
            </a:r>
            <a:r>
              <a:rPr lang="en-US" sz="1600">
                <a:solidFill>
                  <a:schemeClr val="dk1"/>
                </a:solidFill>
                <a:latin typeface="Avenir"/>
                <a:ea typeface="Avenir"/>
                <a:cs typeface="Avenir"/>
                <a:sym typeface="Avenir"/>
              </a:rPr>
              <a:t> (2018) </a:t>
            </a:r>
            <a:r>
              <a:rPr lang="en-US" sz="1600" i="1">
                <a:solidFill>
                  <a:schemeClr val="dk1"/>
                </a:solidFill>
                <a:latin typeface="Avenir"/>
                <a:ea typeface="Avenir"/>
                <a:cs typeface="Avenir"/>
                <a:sym typeface="Avenir"/>
              </a:rPr>
              <a:t>Annual Review of Biomedical Data Science </a:t>
            </a:r>
            <a:r>
              <a:rPr lang="en-US" sz="1600">
                <a:solidFill>
                  <a:schemeClr val="dk1"/>
                </a:solidFill>
                <a:latin typeface="Avenir"/>
                <a:ea typeface="Avenir"/>
                <a:cs typeface="Avenir"/>
                <a:sym typeface="Avenir"/>
              </a:rPr>
              <a:t>Vol. 1:29-51</a:t>
            </a:r>
            <a:endParaRPr sz="1600" i="1">
              <a:solidFill>
                <a:schemeClr val="dk1"/>
              </a:solidFill>
              <a:latin typeface="Avenir"/>
              <a:ea typeface="Avenir"/>
              <a:cs typeface="Avenir"/>
              <a:sym typeface="Avenir"/>
            </a:endParaRPr>
          </a:p>
        </p:txBody>
      </p:sp>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11A99"/>
                </a:solidFill>
                <a:latin typeface="Avenir"/>
                <a:ea typeface="Avenir"/>
                <a:cs typeface="Avenir"/>
                <a:sym typeface="Avenir"/>
              </a:rPr>
              <a:t>Droplet isolation allows for higher throughput </a:t>
            </a:r>
            <a:endParaRPr dirty="0"/>
          </a:p>
        </p:txBody>
      </p:sp>
      <p:sp>
        <p:nvSpPr>
          <p:cNvPr id="3" name="Rectangle 2">
            <a:extLst>
              <a:ext uri="{FF2B5EF4-FFF2-40B4-BE49-F238E27FC236}">
                <a16:creationId xmlns:a16="http://schemas.microsoft.com/office/drawing/2014/main" id="{1DA586BD-66D5-B14B-769D-DE5C31DB5F2F}"/>
              </a:ext>
            </a:extLst>
          </p:cNvPr>
          <p:cNvSpPr/>
          <p:nvPr/>
        </p:nvSpPr>
        <p:spPr>
          <a:xfrm>
            <a:off x="6551112" y="1215025"/>
            <a:ext cx="1936912" cy="58872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76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Google Shape;286;g10ce75dfe91_11_0"/>
          <p:cNvSpPr/>
          <p:nvPr/>
        </p:nvSpPr>
        <p:spPr>
          <a:xfrm>
            <a:off x="1576963" y="2788097"/>
            <a:ext cx="313211" cy="2770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000000"/>
              </a:solidFill>
              <a:latin typeface="Arial"/>
              <a:ea typeface="Arial"/>
              <a:cs typeface="Arial"/>
              <a:sym typeface="Arial"/>
            </a:endParaRPr>
          </a:p>
        </p:txBody>
      </p:sp>
      <p:sp>
        <p:nvSpPr>
          <p:cNvPr id="287" name="Google Shape;287;g10ce75dfe91_11_0"/>
          <p:cNvSpPr txBox="1"/>
          <p:nvPr/>
        </p:nvSpPr>
        <p:spPr>
          <a:xfrm>
            <a:off x="4875793" y="-54179"/>
            <a:ext cx="2796800" cy="410379"/>
          </a:xfrm>
          <a:prstGeom prst="rect">
            <a:avLst/>
          </a:prstGeom>
          <a:noFill/>
          <a:ln>
            <a:noFill/>
          </a:ln>
        </p:spPr>
        <p:txBody>
          <a:bodyPr spcFirstLastPara="1" wrap="square" lIns="121900" tIns="60933" rIns="121900" bIns="60933" anchor="ctr" anchorCtr="0">
            <a:spAutoFit/>
          </a:bodyPr>
          <a:lstStyle/>
          <a:p>
            <a:pPr algn="ctr"/>
            <a:r>
              <a:rPr lang="en-US" sz="1867">
                <a:solidFill>
                  <a:srgbClr val="000000"/>
                </a:solidFill>
                <a:latin typeface="Helvetica Neue"/>
                <a:ea typeface="Helvetica Neue"/>
                <a:cs typeface="Helvetica Neue"/>
                <a:sym typeface="Helvetica Neue"/>
              </a:rPr>
              <a:t>inDrop</a:t>
            </a:r>
            <a:endParaRPr sz="2400"/>
          </a:p>
        </p:txBody>
      </p:sp>
      <p:sp>
        <p:nvSpPr>
          <p:cNvPr id="288" name="Google Shape;288;g10ce75dfe91_11_0"/>
          <p:cNvSpPr txBox="1"/>
          <p:nvPr/>
        </p:nvSpPr>
        <p:spPr>
          <a:xfrm>
            <a:off x="1162793" y="-54179"/>
            <a:ext cx="2806000" cy="410379"/>
          </a:xfrm>
          <a:prstGeom prst="rect">
            <a:avLst/>
          </a:prstGeom>
          <a:noFill/>
          <a:ln>
            <a:noFill/>
          </a:ln>
        </p:spPr>
        <p:txBody>
          <a:bodyPr spcFirstLastPara="1" wrap="square" lIns="121900" tIns="60933" rIns="121900" bIns="60933" anchor="ctr" anchorCtr="0">
            <a:spAutoFit/>
          </a:bodyPr>
          <a:lstStyle/>
          <a:p>
            <a:pPr algn="ctr"/>
            <a:r>
              <a:rPr lang="en-US" sz="1867">
                <a:solidFill>
                  <a:srgbClr val="000000"/>
                </a:solidFill>
                <a:latin typeface="Helvetica Neue"/>
                <a:ea typeface="Helvetica Neue"/>
                <a:cs typeface="Helvetica Neue"/>
                <a:sym typeface="Helvetica Neue"/>
              </a:rPr>
              <a:t>Drop-Seq</a:t>
            </a:r>
            <a:endParaRPr sz="2400"/>
          </a:p>
        </p:txBody>
      </p:sp>
      <p:sp>
        <p:nvSpPr>
          <p:cNvPr id="289" name="Google Shape;289;g10ce75dfe91_11_0"/>
          <p:cNvSpPr txBox="1"/>
          <p:nvPr/>
        </p:nvSpPr>
        <p:spPr>
          <a:xfrm>
            <a:off x="8928158" y="6031406"/>
            <a:ext cx="2834400" cy="328177"/>
          </a:xfrm>
          <a:prstGeom prst="rect">
            <a:avLst/>
          </a:prstGeom>
          <a:noFill/>
          <a:ln>
            <a:noFill/>
          </a:ln>
        </p:spPr>
        <p:txBody>
          <a:bodyPr spcFirstLastPara="1" wrap="square" lIns="121900" tIns="60933" rIns="121900" bIns="60933" anchor="t" anchorCtr="0">
            <a:spAutoFit/>
          </a:bodyPr>
          <a:lstStyle/>
          <a:p>
            <a:pPr algn="r"/>
            <a:r>
              <a:rPr lang="en-US" sz="1333" dirty="0">
                <a:solidFill>
                  <a:schemeClr val="dk1"/>
                </a:solidFill>
                <a:latin typeface="Helvetica Neue"/>
                <a:ea typeface="Helvetica Neue"/>
                <a:cs typeface="Helvetica Neue"/>
                <a:sym typeface="Helvetica Neue"/>
              </a:rPr>
              <a:t>Klein et al, </a:t>
            </a:r>
            <a:r>
              <a:rPr lang="en-US" sz="1333" i="1" dirty="0">
                <a:solidFill>
                  <a:schemeClr val="dk1"/>
                </a:solidFill>
                <a:latin typeface="Helvetica Neue"/>
                <a:ea typeface="Helvetica Neue"/>
                <a:cs typeface="Helvetica Neue"/>
                <a:sym typeface="Helvetica Neue"/>
              </a:rPr>
              <a:t>Cell</a:t>
            </a:r>
            <a:r>
              <a:rPr lang="en-US" sz="1333" dirty="0">
                <a:solidFill>
                  <a:schemeClr val="dk1"/>
                </a:solidFill>
                <a:latin typeface="Helvetica Neue"/>
                <a:ea typeface="Helvetica Neue"/>
                <a:cs typeface="Helvetica Neue"/>
                <a:sym typeface="Helvetica Neue"/>
              </a:rPr>
              <a:t>, </a:t>
            </a:r>
            <a:r>
              <a:rPr lang="en-US" sz="1333" b="1" dirty="0">
                <a:solidFill>
                  <a:schemeClr val="dk1"/>
                </a:solidFill>
                <a:latin typeface="Helvetica Neue"/>
                <a:ea typeface="Helvetica Neue"/>
                <a:cs typeface="Helvetica Neue"/>
                <a:sym typeface="Helvetica Neue"/>
              </a:rPr>
              <a:t>161</a:t>
            </a:r>
            <a:r>
              <a:rPr lang="en-US" sz="1333" dirty="0">
                <a:solidFill>
                  <a:schemeClr val="dk1"/>
                </a:solidFill>
                <a:latin typeface="Helvetica Neue"/>
                <a:ea typeface="Helvetica Neue"/>
                <a:cs typeface="Helvetica Neue"/>
                <a:sym typeface="Helvetica Neue"/>
              </a:rPr>
              <a:t> (2015)</a:t>
            </a:r>
            <a:endParaRPr sz="2400" dirty="0"/>
          </a:p>
        </p:txBody>
      </p:sp>
      <p:sp>
        <p:nvSpPr>
          <p:cNvPr id="290" name="Google Shape;290;g10ce75dfe91_11_0"/>
          <p:cNvSpPr txBox="1"/>
          <p:nvPr/>
        </p:nvSpPr>
        <p:spPr>
          <a:xfrm>
            <a:off x="8928158" y="6233308"/>
            <a:ext cx="2834400" cy="328177"/>
          </a:xfrm>
          <a:prstGeom prst="rect">
            <a:avLst/>
          </a:prstGeom>
          <a:noFill/>
          <a:ln>
            <a:noFill/>
          </a:ln>
        </p:spPr>
        <p:txBody>
          <a:bodyPr spcFirstLastPara="1" wrap="square" lIns="121900" tIns="60933" rIns="121900" bIns="60933" anchor="t" anchorCtr="0">
            <a:spAutoFit/>
          </a:bodyPr>
          <a:lstStyle/>
          <a:p>
            <a:pPr algn="r"/>
            <a:r>
              <a:rPr lang="en-US" sz="1333" dirty="0" err="1">
                <a:solidFill>
                  <a:schemeClr val="dk1"/>
                </a:solidFill>
                <a:latin typeface="Helvetica Neue"/>
                <a:ea typeface="Helvetica Neue"/>
                <a:cs typeface="Helvetica Neue"/>
                <a:sym typeface="Helvetica Neue"/>
              </a:rPr>
              <a:t>Macosko</a:t>
            </a:r>
            <a:r>
              <a:rPr lang="en-US" sz="1333" dirty="0">
                <a:solidFill>
                  <a:schemeClr val="dk1"/>
                </a:solidFill>
                <a:latin typeface="Helvetica Neue"/>
                <a:ea typeface="Helvetica Neue"/>
                <a:cs typeface="Helvetica Neue"/>
                <a:sym typeface="Helvetica Neue"/>
              </a:rPr>
              <a:t> et al, </a:t>
            </a:r>
            <a:r>
              <a:rPr lang="en-US" sz="1333" i="1" dirty="0">
                <a:solidFill>
                  <a:schemeClr val="dk1"/>
                </a:solidFill>
                <a:latin typeface="Helvetica Neue"/>
                <a:ea typeface="Helvetica Neue"/>
                <a:cs typeface="Helvetica Neue"/>
                <a:sym typeface="Helvetica Neue"/>
              </a:rPr>
              <a:t>Cell</a:t>
            </a:r>
            <a:r>
              <a:rPr lang="en-US" sz="1333" dirty="0">
                <a:solidFill>
                  <a:schemeClr val="dk1"/>
                </a:solidFill>
                <a:latin typeface="Helvetica Neue"/>
                <a:ea typeface="Helvetica Neue"/>
                <a:cs typeface="Helvetica Neue"/>
                <a:sym typeface="Helvetica Neue"/>
              </a:rPr>
              <a:t>, </a:t>
            </a:r>
            <a:r>
              <a:rPr lang="en-US" sz="1333" b="1" dirty="0">
                <a:solidFill>
                  <a:schemeClr val="dk1"/>
                </a:solidFill>
                <a:latin typeface="Helvetica Neue"/>
                <a:ea typeface="Helvetica Neue"/>
                <a:cs typeface="Helvetica Neue"/>
                <a:sym typeface="Helvetica Neue"/>
              </a:rPr>
              <a:t>161</a:t>
            </a:r>
            <a:r>
              <a:rPr lang="en-US" sz="1333" dirty="0">
                <a:solidFill>
                  <a:schemeClr val="dk1"/>
                </a:solidFill>
                <a:latin typeface="Helvetica Neue"/>
                <a:ea typeface="Helvetica Neue"/>
                <a:cs typeface="Helvetica Neue"/>
                <a:sym typeface="Helvetica Neue"/>
              </a:rPr>
              <a:t> (2015)</a:t>
            </a:r>
            <a:endParaRPr sz="2400" dirty="0"/>
          </a:p>
        </p:txBody>
      </p:sp>
      <p:pic>
        <p:nvPicPr>
          <p:cNvPr id="291" name="Google Shape;291;g10ce75dfe91_11_0"/>
          <p:cNvPicPr preferRelativeResize="0"/>
          <p:nvPr/>
        </p:nvPicPr>
        <p:blipFill rotWithShape="1">
          <a:blip r:embed="rId3">
            <a:alphaModFix/>
          </a:blip>
          <a:srcRect t="8240"/>
          <a:stretch/>
        </p:blipFill>
        <p:spPr>
          <a:xfrm>
            <a:off x="800040" y="3534229"/>
            <a:ext cx="10850880" cy="2561145"/>
          </a:xfrm>
          <a:prstGeom prst="rect">
            <a:avLst/>
          </a:prstGeom>
          <a:noFill/>
          <a:ln>
            <a:noFill/>
          </a:ln>
        </p:spPr>
      </p:pic>
      <p:pic>
        <p:nvPicPr>
          <p:cNvPr id="292" name="Google Shape;292;g10ce75dfe91_11_0"/>
          <p:cNvPicPr preferRelativeResize="0"/>
          <p:nvPr/>
        </p:nvPicPr>
        <p:blipFill rotWithShape="1">
          <a:blip r:embed="rId4">
            <a:alphaModFix/>
          </a:blip>
          <a:srcRect/>
          <a:stretch/>
        </p:blipFill>
        <p:spPr>
          <a:xfrm>
            <a:off x="8404045" y="482076"/>
            <a:ext cx="3121284" cy="2478521"/>
          </a:xfrm>
          <a:prstGeom prst="rect">
            <a:avLst/>
          </a:prstGeom>
          <a:noFill/>
          <a:ln>
            <a:noFill/>
          </a:ln>
        </p:spPr>
      </p:pic>
      <p:pic>
        <p:nvPicPr>
          <p:cNvPr id="293" name="Google Shape;293;g10ce75dfe91_11_0"/>
          <p:cNvPicPr preferRelativeResize="0"/>
          <p:nvPr/>
        </p:nvPicPr>
        <p:blipFill rotWithShape="1">
          <a:blip r:embed="rId5">
            <a:alphaModFix/>
          </a:blip>
          <a:srcRect/>
          <a:stretch/>
        </p:blipFill>
        <p:spPr>
          <a:xfrm>
            <a:off x="4888057" y="358140"/>
            <a:ext cx="2868591" cy="2886665"/>
          </a:xfrm>
          <a:prstGeom prst="rect">
            <a:avLst/>
          </a:prstGeom>
          <a:noFill/>
          <a:ln>
            <a:noFill/>
          </a:ln>
        </p:spPr>
      </p:pic>
      <p:pic>
        <p:nvPicPr>
          <p:cNvPr id="294" name="Google Shape;294;g10ce75dfe91_11_0"/>
          <p:cNvPicPr preferRelativeResize="0"/>
          <p:nvPr/>
        </p:nvPicPr>
        <p:blipFill rotWithShape="1">
          <a:blip r:embed="rId6">
            <a:alphaModFix/>
          </a:blip>
          <a:srcRect/>
          <a:stretch/>
        </p:blipFill>
        <p:spPr>
          <a:xfrm>
            <a:off x="1116282" y="345539"/>
            <a:ext cx="2852377" cy="2886667"/>
          </a:xfrm>
          <a:prstGeom prst="rect">
            <a:avLst/>
          </a:prstGeom>
          <a:noFill/>
          <a:ln>
            <a:noFill/>
          </a:ln>
        </p:spPr>
      </p:pic>
      <p:sp>
        <p:nvSpPr>
          <p:cNvPr id="295" name="Google Shape;295;g10ce75dfe91_11_0"/>
          <p:cNvSpPr txBox="1"/>
          <p:nvPr/>
        </p:nvSpPr>
        <p:spPr>
          <a:xfrm>
            <a:off x="8579593" y="-95185"/>
            <a:ext cx="2806000" cy="492388"/>
          </a:xfrm>
          <a:prstGeom prst="rect">
            <a:avLst/>
          </a:prstGeom>
          <a:noFill/>
          <a:ln>
            <a:noFill/>
          </a:ln>
        </p:spPr>
        <p:txBody>
          <a:bodyPr spcFirstLastPara="1" wrap="square" lIns="121900" tIns="60933" rIns="121900" bIns="60933" anchor="ctr" anchorCtr="0">
            <a:spAutoFit/>
          </a:bodyPr>
          <a:lstStyle/>
          <a:p>
            <a:pPr algn="ctr"/>
            <a:r>
              <a:rPr lang="en-US" sz="2400">
                <a:latin typeface="Helvetica Neue"/>
                <a:ea typeface="Helvetica Neue"/>
                <a:cs typeface="Helvetica Neue"/>
                <a:sym typeface="Helvetica Neue"/>
              </a:rPr>
              <a:t>10X Chromium</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animEffect transition="in" filter="fade">
                                      <p:cBhvr>
                                        <p:cTn id="15" dur="1000"/>
                                        <p:tgtEl>
                                          <p:spTgt spid="292"/>
                                        </p:tgtEl>
                                      </p:cBhvr>
                                    </p:animEffect>
                                  </p:childTnLst>
                                </p:cTn>
                              </p:par>
                              <p:par>
                                <p:cTn id="16" presetID="10" presetClass="entr" presetSubtype="0" fill="hold" nodeType="with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g109004492d9_2_56"/>
          <p:cNvSpPr txBox="1"/>
          <p:nvPr/>
        </p:nvSpPr>
        <p:spPr>
          <a:xfrm>
            <a:off x="4195200" y="6257600"/>
            <a:ext cx="79968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303" name="Google Shape;303;g109004492d9_2_56"/>
          <p:cNvPicPr preferRelativeResize="0"/>
          <p:nvPr/>
        </p:nvPicPr>
        <p:blipFill>
          <a:blip r:embed="rId3">
            <a:alphaModFix/>
          </a:blip>
          <a:stretch>
            <a:fillRect/>
          </a:stretch>
        </p:blipFill>
        <p:spPr>
          <a:xfrm>
            <a:off x="820034" y="1380667"/>
            <a:ext cx="10551967" cy="5352535"/>
          </a:xfrm>
          <a:prstGeom prst="rect">
            <a:avLst/>
          </a:prstGeom>
          <a:noFill/>
          <a:ln>
            <a:noFill/>
          </a:ln>
        </p:spPr>
      </p:pic>
      <p:pic>
        <p:nvPicPr>
          <p:cNvPr id="304" name="Google Shape;304;g109004492d9_2_56"/>
          <p:cNvPicPr preferRelativeResize="0"/>
          <p:nvPr/>
        </p:nvPicPr>
        <p:blipFill>
          <a:blip r:embed="rId4">
            <a:alphaModFix/>
          </a:blip>
          <a:stretch>
            <a:fillRect/>
          </a:stretch>
        </p:blipFill>
        <p:spPr>
          <a:xfrm>
            <a:off x="7165268" y="1206300"/>
            <a:ext cx="4152033" cy="533600"/>
          </a:xfrm>
          <a:prstGeom prst="rect">
            <a:avLst/>
          </a:prstGeom>
          <a:noFill/>
          <a:ln>
            <a:noFill/>
          </a:ln>
        </p:spPr>
      </p:pic>
      <p:sp>
        <p:nvSpPr>
          <p:cNvPr id="2" name="Title 1">
            <a:extLst>
              <a:ext uri="{FF2B5EF4-FFF2-40B4-BE49-F238E27FC236}">
                <a16:creationId xmlns:a16="http://schemas.microsoft.com/office/drawing/2014/main" id="{F760E085-EC13-62C8-92DE-6D0FB6605A00}"/>
              </a:ext>
            </a:extLst>
          </p:cNvPr>
          <p:cNvSpPr>
            <a:spLocks noGrp="1"/>
          </p:cNvSpPr>
          <p:nvPr>
            <p:ph type="title"/>
          </p:nvPr>
        </p:nvSpPr>
        <p:spPr>
          <a:xfrm>
            <a:off x="838200" y="147537"/>
            <a:ext cx="10515600" cy="1325563"/>
          </a:xfrm>
        </p:spPr>
        <p:txBody>
          <a:bodyPr>
            <a:normAutofit/>
          </a:bodyPr>
          <a:lstStyle/>
          <a:p>
            <a:r>
              <a:rPr lang="en-US" sz="4000" dirty="0">
                <a:solidFill>
                  <a:srgbClr val="020056"/>
                </a:solidFill>
              </a:rPr>
              <a:t>Drop-seq Methods Have Clinical Complications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5" name="Google Shape;443;p29">
            <a:extLst>
              <a:ext uri="{FF2B5EF4-FFF2-40B4-BE49-F238E27FC236}">
                <a16:creationId xmlns:a16="http://schemas.microsoft.com/office/drawing/2014/main" id="{969AAC27-A480-B04E-D9C9-B32439F18BE2}"/>
              </a:ext>
            </a:extLst>
          </p:cNvPr>
          <p:cNvPicPr preferRelativeResize="0"/>
          <p:nvPr/>
        </p:nvPicPr>
        <p:blipFill rotWithShape="1">
          <a:blip r:embed="rId3">
            <a:alphaModFix/>
          </a:blip>
          <a:srcRect r="19911"/>
          <a:stretch/>
        </p:blipFill>
        <p:spPr>
          <a:xfrm>
            <a:off x="1936912" y="772765"/>
            <a:ext cx="7165680" cy="5787198"/>
          </a:xfrm>
          <a:prstGeom prst="rect">
            <a:avLst/>
          </a:prstGeom>
          <a:noFill/>
          <a:ln>
            <a:noFill/>
          </a:ln>
        </p:spPr>
      </p:pic>
      <p:sp>
        <p:nvSpPr>
          <p:cNvPr id="444" name="Google Shape;444;p29"/>
          <p:cNvSpPr/>
          <p:nvPr/>
        </p:nvSpPr>
        <p:spPr>
          <a:xfrm>
            <a:off x="5005294" y="6559963"/>
            <a:ext cx="7165681"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Avenir"/>
                <a:ea typeface="Avenir"/>
                <a:cs typeface="Avenir"/>
                <a:sym typeface="Avenir"/>
              </a:rPr>
              <a:t>Chen X. et </a:t>
            </a:r>
            <a:r>
              <a:rPr lang="en-US" sz="1600" i="1">
                <a:solidFill>
                  <a:schemeClr val="dk1"/>
                </a:solidFill>
                <a:latin typeface="Avenir"/>
                <a:ea typeface="Avenir"/>
                <a:cs typeface="Avenir"/>
                <a:sym typeface="Avenir"/>
              </a:rPr>
              <a:t>al.</a:t>
            </a:r>
            <a:r>
              <a:rPr lang="en-US" sz="1600">
                <a:solidFill>
                  <a:schemeClr val="dk1"/>
                </a:solidFill>
                <a:latin typeface="Avenir"/>
                <a:ea typeface="Avenir"/>
                <a:cs typeface="Avenir"/>
                <a:sym typeface="Avenir"/>
              </a:rPr>
              <a:t> (2018) </a:t>
            </a:r>
            <a:r>
              <a:rPr lang="en-US" sz="1600" i="1">
                <a:solidFill>
                  <a:schemeClr val="dk1"/>
                </a:solidFill>
                <a:latin typeface="Avenir"/>
                <a:ea typeface="Avenir"/>
                <a:cs typeface="Avenir"/>
                <a:sym typeface="Avenir"/>
              </a:rPr>
              <a:t>Annual Review of Biomedical Data Science </a:t>
            </a:r>
            <a:r>
              <a:rPr lang="en-US" sz="1600">
                <a:solidFill>
                  <a:schemeClr val="dk1"/>
                </a:solidFill>
                <a:latin typeface="Avenir"/>
                <a:ea typeface="Avenir"/>
                <a:cs typeface="Avenir"/>
                <a:sym typeface="Avenir"/>
              </a:rPr>
              <a:t>Vol. 1:29-51</a:t>
            </a:r>
            <a:endParaRPr sz="1600" i="1">
              <a:solidFill>
                <a:schemeClr val="dk1"/>
              </a:solidFill>
              <a:latin typeface="Avenir"/>
              <a:ea typeface="Avenir"/>
              <a:cs typeface="Avenir"/>
              <a:sym typeface="Avenir"/>
            </a:endParaRPr>
          </a:p>
        </p:txBody>
      </p:sp>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11A99"/>
                </a:solidFill>
                <a:latin typeface="Avenir"/>
                <a:ea typeface="Avenir"/>
                <a:cs typeface="Avenir"/>
                <a:sym typeface="Avenir"/>
              </a:rPr>
              <a:t>Different methods can be categorized based on isolation</a:t>
            </a:r>
            <a:endParaRPr dirty="0"/>
          </a:p>
        </p:txBody>
      </p:sp>
      <p:sp>
        <p:nvSpPr>
          <p:cNvPr id="4" name="Rectangle 3">
            <a:extLst>
              <a:ext uri="{FF2B5EF4-FFF2-40B4-BE49-F238E27FC236}">
                <a16:creationId xmlns:a16="http://schemas.microsoft.com/office/drawing/2014/main" id="{A4266F2A-BBED-96E9-3BB0-0572E60902BF}"/>
              </a:ext>
            </a:extLst>
          </p:cNvPr>
          <p:cNvSpPr/>
          <p:nvPr/>
        </p:nvSpPr>
        <p:spPr>
          <a:xfrm>
            <a:off x="8488024" y="1215025"/>
            <a:ext cx="693554" cy="58872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442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7" name="Google Shape;317;g10ce75dfe91_6_0"/>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a:bodyPr>
          <a:lstStyle/>
          <a:p>
            <a:pPr>
              <a:buClr>
                <a:schemeClr val="dk2"/>
              </a:buClr>
            </a:pPr>
            <a:r>
              <a:rPr lang="en-US" dirty="0">
                <a:solidFill>
                  <a:srgbClr val="020056"/>
                </a:solidFill>
              </a:rPr>
              <a:t>A Solution: Seq-Well</a:t>
            </a:r>
            <a:endParaRPr dirty="0">
              <a:solidFill>
                <a:srgbClr val="020056"/>
              </a:solidFill>
            </a:endParaRPr>
          </a:p>
        </p:txBody>
      </p:sp>
      <p:sp>
        <p:nvSpPr>
          <p:cNvPr id="311" name="Google Shape;311;g10ce75dfe91_6_0"/>
          <p:cNvSpPr txBox="1">
            <a:spLocks noGrp="1"/>
          </p:cNvSpPr>
          <p:nvPr>
            <p:ph type="ftr" sz="quarter" idx="11"/>
          </p:nvPr>
        </p:nvSpPr>
        <p:spPr>
          <a:prstGeom prst="rect">
            <a:avLst/>
          </a:prstGeom>
          <a:noFill/>
          <a:ln>
            <a:noFill/>
          </a:ln>
        </p:spPr>
        <p:txBody>
          <a:bodyPr spcFirstLastPara="1" vert="horz" wrap="square" lIns="121900" tIns="60933" rIns="121900" bIns="60933" rtlCol="0" anchor="t" anchorCtr="0">
            <a:noAutofit/>
          </a:bodyPr>
          <a:lstStyle/>
          <a:p>
            <a:r>
              <a:rPr lang="en-US">
                <a:solidFill>
                  <a:schemeClr val="dk2"/>
                </a:solidFill>
              </a:rPr>
              <a:t>Gierahn et al, </a:t>
            </a:r>
            <a:r>
              <a:rPr lang="en-US" i="1">
                <a:solidFill>
                  <a:schemeClr val="dk2"/>
                </a:solidFill>
              </a:rPr>
              <a:t>Nature Methods</a:t>
            </a:r>
            <a:r>
              <a:rPr lang="en-US">
                <a:solidFill>
                  <a:schemeClr val="dk2"/>
                </a:solidFill>
              </a:rPr>
              <a:t> (2017).</a:t>
            </a:r>
            <a:endParaRPr/>
          </a:p>
        </p:txBody>
      </p:sp>
      <p:sp>
        <p:nvSpPr>
          <p:cNvPr id="314" name="Google Shape;314;g10ce75dfe91_6_0"/>
          <p:cNvSpPr txBox="1"/>
          <p:nvPr/>
        </p:nvSpPr>
        <p:spPr>
          <a:xfrm>
            <a:off x="747406" y="4872812"/>
            <a:ext cx="1178187" cy="400055"/>
          </a:xfrm>
          <a:prstGeom prst="rect">
            <a:avLst/>
          </a:prstGeom>
          <a:noFill/>
          <a:ln>
            <a:noFill/>
          </a:ln>
        </p:spPr>
        <p:txBody>
          <a:bodyPr spcFirstLastPara="1" wrap="square" lIns="121900" tIns="60933" rIns="121900" bIns="60933" anchor="t" anchorCtr="0">
            <a:spAutoFit/>
          </a:bodyPr>
          <a:lstStyle/>
          <a:p>
            <a:r>
              <a:rPr lang="en-US" u="sng" dirty="0">
                <a:solidFill>
                  <a:schemeClr val="dk2"/>
                </a:solidFill>
                <a:latin typeface="Arial"/>
                <a:ea typeface="Arial"/>
                <a:cs typeface="Arial"/>
                <a:sym typeface="Arial"/>
              </a:rPr>
              <a:t>Seq-Well</a:t>
            </a:r>
            <a:endParaRPr sz="2400" dirty="0"/>
          </a:p>
        </p:txBody>
      </p:sp>
      <p:pic>
        <p:nvPicPr>
          <p:cNvPr id="315" name="Google Shape;315;g10ce75dfe91_6_0"/>
          <p:cNvPicPr preferRelativeResize="0"/>
          <p:nvPr/>
        </p:nvPicPr>
        <p:blipFill rotWithShape="1">
          <a:blip r:embed="rId3">
            <a:alphaModFix/>
          </a:blip>
          <a:srcRect t="54958"/>
          <a:stretch/>
        </p:blipFill>
        <p:spPr>
          <a:xfrm>
            <a:off x="2101864" y="3645536"/>
            <a:ext cx="7603996" cy="2454552"/>
          </a:xfrm>
          <a:prstGeom prst="rect">
            <a:avLst/>
          </a:prstGeom>
          <a:noFill/>
          <a:ln>
            <a:noFill/>
          </a:ln>
        </p:spPr>
      </p:pic>
      <p:pic>
        <p:nvPicPr>
          <p:cNvPr id="316" name="Google Shape;316;g10ce75dfe91_6_0"/>
          <p:cNvPicPr preferRelativeResize="0"/>
          <p:nvPr/>
        </p:nvPicPr>
        <p:blipFill rotWithShape="1">
          <a:blip r:embed="rId4">
            <a:alphaModFix/>
          </a:blip>
          <a:srcRect/>
          <a:stretch/>
        </p:blipFill>
        <p:spPr>
          <a:xfrm>
            <a:off x="3140226" y="1072378"/>
            <a:ext cx="4764196" cy="2041799"/>
          </a:xfrm>
          <a:prstGeom prst="rect">
            <a:avLst/>
          </a:prstGeom>
          <a:noFill/>
          <a:ln>
            <a:noFill/>
          </a:ln>
        </p:spPr>
      </p:pic>
      <p:sp>
        <p:nvSpPr>
          <p:cNvPr id="318" name="Google Shape;318;g10ce75dfe91_6_0"/>
          <p:cNvSpPr txBox="1"/>
          <p:nvPr/>
        </p:nvSpPr>
        <p:spPr>
          <a:xfrm>
            <a:off x="10042887" y="5957364"/>
            <a:ext cx="1922000" cy="492388"/>
          </a:xfrm>
          <a:prstGeom prst="rect">
            <a:avLst/>
          </a:prstGeom>
          <a:noFill/>
          <a:ln>
            <a:noFill/>
          </a:ln>
        </p:spPr>
        <p:txBody>
          <a:bodyPr spcFirstLastPara="1" wrap="square" lIns="121900" tIns="60933" rIns="121900" bIns="60933" anchor="t" anchorCtr="0">
            <a:spAutoFit/>
          </a:bodyPr>
          <a:lstStyle/>
          <a:p>
            <a:pPr algn="ct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0b1302c5fb_3_0"/>
          <p:cNvSpPr txBox="1">
            <a:spLocks noGrp="1"/>
          </p:cNvSpPr>
          <p:nvPr>
            <p:ph type="title"/>
          </p:nvPr>
        </p:nvSpPr>
        <p:spPr>
          <a:xfrm>
            <a:off x="838200" y="41615"/>
            <a:ext cx="10515600" cy="1325563"/>
          </a:xfrm>
          <a:prstGeom prst="rect">
            <a:avLst/>
          </a:prstGeom>
          <a:noFill/>
          <a:ln>
            <a:noFill/>
          </a:ln>
        </p:spPr>
        <p:txBody>
          <a:bodyPr spcFirstLastPara="1" vert="horz" wrap="square" lIns="121900" tIns="60933" rIns="121900" bIns="60933" rtlCol="0" anchor="ctr" anchorCtr="0">
            <a:normAutofit/>
          </a:bodyPr>
          <a:lstStyle/>
          <a:p>
            <a:r>
              <a:rPr lang="en-US" sz="3600" dirty="0">
                <a:solidFill>
                  <a:srgbClr val="020056"/>
                </a:solidFill>
              </a:rPr>
              <a:t>Seq-Well: Massively Parallel Single-Cell RNA Sequencing</a:t>
            </a:r>
            <a:endParaRPr sz="3600" dirty="0">
              <a:solidFill>
                <a:srgbClr val="020056"/>
              </a:solidFill>
            </a:endParaRPr>
          </a:p>
        </p:txBody>
      </p:sp>
      <p:sp>
        <p:nvSpPr>
          <p:cNvPr id="2" name="Content Placeholder 1">
            <a:extLst>
              <a:ext uri="{FF2B5EF4-FFF2-40B4-BE49-F238E27FC236}">
                <a16:creationId xmlns:a16="http://schemas.microsoft.com/office/drawing/2014/main" id="{9873E0FA-E7B5-3C82-BEBA-65DFDA076F0C}"/>
              </a:ext>
            </a:extLst>
          </p:cNvPr>
          <p:cNvSpPr>
            <a:spLocks noGrp="1"/>
          </p:cNvSpPr>
          <p:nvPr>
            <p:ph idx="1"/>
          </p:nvPr>
        </p:nvSpPr>
        <p:spPr/>
        <p:txBody>
          <a:bodyPr/>
          <a:lstStyle/>
          <a:p>
            <a:endParaRPr lang="en-US"/>
          </a:p>
        </p:txBody>
      </p:sp>
      <p:pic>
        <p:nvPicPr>
          <p:cNvPr id="338" name="Google Shape;338;g10b1302c5fb_3_0"/>
          <p:cNvPicPr preferRelativeResize="0"/>
          <p:nvPr/>
        </p:nvPicPr>
        <p:blipFill rotWithShape="1">
          <a:blip r:embed="rId3">
            <a:alphaModFix/>
          </a:blip>
          <a:srcRect t="1886" b="1652"/>
          <a:stretch/>
        </p:blipFill>
        <p:spPr>
          <a:xfrm>
            <a:off x="1" y="1367178"/>
            <a:ext cx="12192001" cy="4530055"/>
          </a:xfrm>
          <a:prstGeom prst="rect">
            <a:avLst/>
          </a:prstGeom>
          <a:noFill/>
          <a:ln>
            <a:noFill/>
          </a:ln>
        </p:spPr>
      </p:pic>
      <p:sp>
        <p:nvSpPr>
          <p:cNvPr id="339" name="Google Shape;339;g10b1302c5fb_3_0"/>
          <p:cNvSpPr txBox="1"/>
          <p:nvPr/>
        </p:nvSpPr>
        <p:spPr>
          <a:xfrm>
            <a:off x="7694463" y="6557331"/>
            <a:ext cx="4390519" cy="328177"/>
          </a:xfrm>
          <a:prstGeom prst="rect">
            <a:avLst/>
          </a:prstGeom>
          <a:noFill/>
          <a:ln>
            <a:noFill/>
          </a:ln>
        </p:spPr>
        <p:txBody>
          <a:bodyPr spcFirstLastPara="1" wrap="square" lIns="121900" tIns="60933" rIns="121900" bIns="60933" anchor="t" anchorCtr="0">
            <a:spAutoFit/>
          </a:bodyPr>
          <a:lstStyle/>
          <a:p>
            <a:r>
              <a:rPr lang="en-US" sz="1333">
                <a:solidFill>
                  <a:schemeClr val="dk1"/>
                </a:solidFill>
                <a:latin typeface="Arial"/>
                <a:ea typeface="Arial"/>
                <a:cs typeface="Arial"/>
                <a:sym typeface="Arial"/>
              </a:rPr>
              <a:t>Gierahn</a:t>
            </a:r>
            <a:r>
              <a:rPr lang="en-US" sz="1333">
                <a:solidFill>
                  <a:schemeClr val="dk1"/>
                </a:solidFill>
              </a:rPr>
              <a:t>,</a:t>
            </a:r>
            <a:r>
              <a:rPr lang="en-US" sz="1333">
                <a:solidFill>
                  <a:schemeClr val="dk1"/>
                </a:solidFill>
                <a:latin typeface="Arial"/>
                <a:ea typeface="Arial"/>
                <a:cs typeface="Arial"/>
                <a:sym typeface="Arial"/>
              </a:rPr>
              <a:t> et al. </a:t>
            </a:r>
            <a:r>
              <a:rPr lang="en-US" sz="1333" i="1">
                <a:solidFill>
                  <a:schemeClr val="dk1"/>
                </a:solidFill>
                <a:latin typeface="Arial"/>
                <a:ea typeface="Arial"/>
                <a:cs typeface="Arial"/>
                <a:sym typeface="Arial"/>
              </a:rPr>
              <a:t>Nat. Methods,</a:t>
            </a:r>
            <a:r>
              <a:rPr lang="en-US" sz="1333">
                <a:solidFill>
                  <a:schemeClr val="dk1"/>
                </a:solidFill>
                <a:latin typeface="Arial"/>
                <a:ea typeface="Arial"/>
                <a:cs typeface="Arial"/>
                <a:sym typeface="Arial"/>
              </a:rPr>
              <a:t> (</a:t>
            </a:r>
            <a:r>
              <a:rPr lang="en-US" sz="1333">
                <a:solidFill>
                  <a:schemeClr val="dk1"/>
                </a:solidFill>
              </a:rPr>
              <a:t>2017)</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108d47d0c2d_0_162"/>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561" name="Google Shape;561;g108d47d0c2d_0_162"/>
          <p:cNvSpPr/>
          <p:nvPr/>
        </p:nvSpPr>
        <p:spPr>
          <a:xfrm>
            <a:off x="3375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562" name="Google Shape;562;g108d47d0c2d_0_162"/>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563" name="Google Shape;563;g108d47d0c2d_0_162"/>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564" name="Google Shape;564;g108d47d0c2d_0_162"/>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565" name="Google Shape;565;g108d47d0c2d_0_162"/>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566" name="Google Shape;566;g108d47d0c2d_0_162"/>
          <p:cNvPicPr preferRelativeResize="0"/>
          <p:nvPr/>
        </p:nvPicPr>
        <p:blipFill rotWithShape="1">
          <a:blip r:embed="rId3">
            <a:alphaModFix/>
          </a:blip>
          <a:srcRect l="16825" t="2044" r="6487" b="79858"/>
          <a:stretch/>
        </p:blipFill>
        <p:spPr>
          <a:xfrm>
            <a:off x="1301951" y="2553436"/>
            <a:ext cx="9066567" cy="32100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855B-0515-9696-8252-97E93746D043}"/>
              </a:ext>
            </a:extLst>
          </p:cNvPr>
          <p:cNvSpPr>
            <a:spLocks noGrp="1"/>
          </p:cNvSpPr>
          <p:nvPr>
            <p:ph type="title"/>
          </p:nvPr>
        </p:nvSpPr>
        <p:spPr/>
        <p:txBody>
          <a:bodyPr/>
          <a:lstStyle/>
          <a:p>
            <a:r>
              <a:rPr lang="en-US" dirty="0">
                <a:solidFill>
                  <a:srgbClr val="020056"/>
                </a:solidFill>
              </a:rPr>
              <a:t>Course expectations</a:t>
            </a:r>
          </a:p>
        </p:txBody>
      </p:sp>
      <p:sp>
        <p:nvSpPr>
          <p:cNvPr id="3" name="Content Placeholder 2">
            <a:extLst>
              <a:ext uri="{FF2B5EF4-FFF2-40B4-BE49-F238E27FC236}">
                <a16:creationId xmlns:a16="http://schemas.microsoft.com/office/drawing/2014/main" id="{954E1B2A-32CA-7DFF-8A34-6F025AC24EAB}"/>
              </a:ext>
            </a:extLst>
          </p:cNvPr>
          <p:cNvSpPr>
            <a:spLocks noGrp="1"/>
          </p:cNvSpPr>
          <p:nvPr>
            <p:ph idx="1"/>
          </p:nvPr>
        </p:nvSpPr>
        <p:spPr/>
        <p:txBody>
          <a:bodyPr/>
          <a:lstStyle/>
          <a:p>
            <a:pPr>
              <a:spcBef>
                <a:spcPts val="0"/>
              </a:spcBef>
            </a:pPr>
            <a:r>
              <a:rPr lang="en-US" sz="2800" dirty="0">
                <a:solidFill>
                  <a:srgbClr val="020056"/>
                </a:solidFill>
                <a:latin typeface="Avenir"/>
                <a:ea typeface="Avenir"/>
                <a:cs typeface="Avenir"/>
                <a:sym typeface="Avenir"/>
              </a:rPr>
              <a:t>Raise hand in Zoom to ask question or put them in the chat</a:t>
            </a:r>
          </a:p>
          <a:p>
            <a:pPr lvl="1">
              <a:spcBef>
                <a:spcPts val="0"/>
              </a:spcBef>
            </a:pPr>
            <a:r>
              <a:rPr lang="en-US" dirty="0">
                <a:solidFill>
                  <a:srgbClr val="020056"/>
                </a:solidFill>
                <a:latin typeface="Avenir"/>
                <a:ea typeface="Avenir"/>
                <a:cs typeface="Avenir"/>
                <a:sym typeface="Avenir"/>
              </a:rPr>
              <a:t>If not asking a question, please keep yourself muted</a:t>
            </a:r>
          </a:p>
          <a:p>
            <a:pPr marL="0" indent="0">
              <a:spcBef>
                <a:spcPts val="0"/>
              </a:spcBef>
              <a:buNone/>
            </a:pPr>
            <a:endParaRPr lang="en-US" sz="2800" dirty="0">
              <a:solidFill>
                <a:srgbClr val="020056"/>
              </a:solidFill>
              <a:latin typeface="Avenir"/>
              <a:ea typeface="Avenir"/>
              <a:cs typeface="Avenir"/>
              <a:sym typeface="Avenir"/>
            </a:endParaRPr>
          </a:p>
          <a:p>
            <a:pPr>
              <a:spcBef>
                <a:spcPts val="0"/>
              </a:spcBef>
            </a:pPr>
            <a:r>
              <a:rPr lang="en-US" sz="2800" dirty="0">
                <a:solidFill>
                  <a:srgbClr val="020056"/>
                </a:solidFill>
                <a:latin typeface="Avenir"/>
                <a:ea typeface="Avenir"/>
                <a:cs typeface="Avenir"/>
                <a:sym typeface="Avenir"/>
              </a:rPr>
              <a:t>If we run out of time, or you have questions afterwards, use Slack</a:t>
            </a:r>
          </a:p>
          <a:p>
            <a:pPr>
              <a:spcBef>
                <a:spcPts val="0"/>
              </a:spcBef>
            </a:pPr>
            <a:endParaRPr lang="en-US" dirty="0">
              <a:solidFill>
                <a:srgbClr val="020056"/>
              </a:solidFill>
              <a:latin typeface="Avenir"/>
              <a:sym typeface="Avenir"/>
            </a:endParaRPr>
          </a:p>
          <a:p>
            <a:pPr>
              <a:spcBef>
                <a:spcPts val="0"/>
              </a:spcBef>
            </a:pPr>
            <a:r>
              <a:rPr lang="en-US" b="0" i="0" dirty="0">
                <a:solidFill>
                  <a:srgbClr val="020056"/>
                </a:solidFill>
                <a:effectLst/>
                <a:latin typeface="Avenir Book" panose="02000503020000020003" pitchFamily="2" charset="0"/>
              </a:rPr>
              <a:t>Please be patient with technical issues (network, Zoom, </a:t>
            </a:r>
            <a:r>
              <a:rPr lang="en-US" b="0" i="0" dirty="0" err="1">
                <a:solidFill>
                  <a:srgbClr val="020056"/>
                </a:solidFill>
                <a:effectLst/>
                <a:latin typeface="Avenir Book" panose="02000503020000020003" pitchFamily="2" charset="0"/>
              </a:rPr>
              <a:t>etc</a:t>
            </a:r>
            <a:r>
              <a:rPr lang="en-US" b="0" i="0" dirty="0">
                <a:solidFill>
                  <a:srgbClr val="020056"/>
                </a:solidFill>
                <a:effectLst/>
                <a:latin typeface="Avenir Book" panose="02000503020000020003" pitchFamily="2" charset="0"/>
              </a:rPr>
              <a:t>…)</a:t>
            </a:r>
            <a:endParaRPr lang="en-US" dirty="0">
              <a:solidFill>
                <a:srgbClr val="020056"/>
              </a:solidFill>
              <a:latin typeface="Avenir Book" panose="02000503020000020003" pitchFamily="2" charset="0"/>
            </a:endParaRPr>
          </a:p>
          <a:p>
            <a:pPr>
              <a:spcBef>
                <a:spcPts val="0"/>
              </a:spcBef>
            </a:pPr>
            <a:endParaRPr lang="en-US" sz="2800" dirty="0">
              <a:solidFill>
                <a:srgbClr val="020056"/>
              </a:solidFill>
              <a:latin typeface="Avenir"/>
              <a:ea typeface="Avenir"/>
              <a:cs typeface="Avenir"/>
              <a:sym typeface="Avenir"/>
            </a:endParaRPr>
          </a:p>
          <a:p>
            <a:pPr>
              <a:spcBef>
                <a:spcPts val="0"/>
              </a:spcBef>
            </a:pPr>
            <a:endParaRPr lang="en-US" sz="2800" dirty="0">
              <a:solidFill>
                <a:srgbClr val="020056"/>
              </a:solidFill>
              <a:latin typeface="Avenir"/>
              <a:ea typeface="Avenir"/>
              <a:cs typeface="Avenir"/>
              <a:sym typeface="Avenir"/>
            </a:endParaRPr>
          </a:p>
        </p:txBody>
      </p:sp>
    </p:spTree>
    <p:extLst>
      <p:ext uri="{BB962C8B-B14F-4D97-AF65-F5344CB8AC3E}">
        <p14:creationId xmlns:p14="http://schemas.microsoft.com/office/powerpoint/2010/main" val="3569555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g10f07d5d56e_0_0"/>
          <p:cNvPicPr preferRelativeResize="0"/>
          <p:nvPr/>
        </p:nvPicPr>
        <p:blipFill rotWithShape="1">
          <a:blip r:embed="rId3">
            <a:alphaModFix/>
          </a:blip>
          <a:srcRect l="19721" t="16902" r="12274" b="78061"/>
          <a:stretch/>
        </p:blipFill>
        <p:spPr>
          <a:xfrm>
            <a:off x="1892967" y="5218466"/>
            <a:ext cx="8074935" cy="897297"/>
          </a:xfrm>
          <a:prstGeom prst="rect">
            <a:avLst/>
          </a:prstGeom>
          <a:noFill/>
          <a:ln>
            <a:noFill/>
          </a:ln>
        </p:spPr>
      </p:pic>
      <p:sp>
        <p:nvSpPr>
          <p:cNvPr id="574" name="Google Shape;574;g10f07d5d56e_0_0"/>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575" name="Google Shape;575;g10f07d5d56e_0_0"/>
          <p:cNvSpPr/>
          <p:nvPr/>
        </p:nvSpPr>
        <p:spPr>
          <a:xfrm>
            <a:off x="3375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576" name="Google Shape;576;g10f07d5d56e_0_0"/>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577" name="Google Shape;577;g10f07d5d56e_0_0"/>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578" name="Google Shape;578;g10f07d5d56e_0_0"/>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579" name="Google Shape;579;g10f07d5d56e_0_0"/>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580" name="Google Shape;580;g10f07d5d56e_0_0"/>
          <p:cNvPicPr preferRelativeResize="0"/>
          <p:nvPr/>
        </p:nvPicPr>
        <p:blipFill rotWithShape="1">
          <a:blip r:embed="rId4">
            <a:alphaModFix/>
          </a:blip>
          <a:srcRect l="16827" t="14159" r="15126" b="79858"/>
          <a:stretch/>
        </p:blipFill>
        <p:spPr>
          <a:xfrm>
            <a:off x="2023533" y="2009167"/>
            <a:ext cx="7623403" cy="1005603"/>
          </a:xfrm>
          <a:prstGeom prst="rect">
            <a:avLst/>
          </a:prstGeom>
          <a:noFill/>
          <a:ln>
            <a:noFill/>
          </a:ln>
        </p:spPr>
      </p:pic>
      <p:cxnSp>
        <p:nvCxnSpPr>
          <p:cNvPr id="581" name="Google Shape;581;g10f07d5d56e_0_0"/>
          <p:cNvCxnSpPr/>
          <p:nvPr/>
        </p:nvCxnSpPr>
        <p:spPr>
          <a:xfrm flipH="1">
            <a:off x="6093203" y="3401435"/>
            <a:ext cx="2800" cy="770400"/>
          </a:xfrm>
          <a:prstGeom prst="straightConnector1">
            <a:avLst/>
          </a:prstGeom>
          <a:noFill/>
          <a:ln w="28575" cap="flat" cmpd="sng">
            <a:solidFill>
              <a:schemeClr val="dk2"/>
            </a:solidFill>
            <a:prstDash val="solid"/>
            <a:round/>
            <a:headEnd type="none" w="med" len="med"/>
            <a:tailEnd type="triangle" w="med" len="med"/>
          </a:ln>
        </p:spPr>
      </p:cxnSp>
      <p:sp>
        <p:nvSpPr>
          <p:cNvPr id="582" name="Google Shape;582;g10f07d5d56e_0_0"/>
          <p:cNvSpPr txBox="1"/>
          <p:nvPr/>
        </p:nvSpPr>
        <p:spPr>
          <a:xfrm>
            <a:off x="6374667" y="3370901"/>
            <a:ext cx="2105200" cy="984845"/>
          </a:xfrm>
          <a:prstGeom prst="rect">
            <a:avLst/>
          </a:prstGeom>
          <a:noFill/>
          <a:ln>
            <a:noFill/>
          </a:ln>
        </p:spPr>
        <p:txBody>
          <a:bodyPr spcFirstLastPara="1" wrap="square" lIns="121900" tIns="121900" rIns="121900" bIns="121900" anchor="t" anchorCtr="0">
            <a:spAutoFit/>
          </a:bodyPr>
          <a:lstStyle/>
          <a:p>
            <a:pPr algn="ctr"/>
            <a:r>
              <a:rPr lang="en-US" sz="2400"/>
              <a:t>Exonuclease I Digestion</a:t>
            </a:r>
            <a:endParaRPr sz="2400"/>
          </a:p>
        </p:txBody>
      </p:sp>
      <p:grpSp>
        <p:nvGrpSpPr>
          <p:cNvPr id="583" name="Google Shape;583;g10f07d5d56e_0_0"/>
          <p:cNvGrpSpPr/>
          <p:nvPr/>
        </p:nvGrpSpPr>
        <p:grpSpPr>
          <a:xfrm>
            <a:off x="3766633" y="4717268"/>
            <a:ext cx="4759499" cy="723233"/>
            <a:chOff x="3586975" y="3537950"/>
            <a:chExt cx="3569624" cy="542425"/>
          </a:xfrm>
        </p:grpSpPr>
        <p:pic>
          <p:nvPicPr>
            <p:cNvPr id="584" name="Google Shape;584;g10f07d5d56e_0_0"/>
            <p:cNvPicPr preferRelativeResize="0"/>
            <p:nvPr/>
          </p:nvPicPr>
          <p:blipFill rotWithShape="1">
            <a:blip r:embed="rId4">
              <a:alphaModFix/>
            </a:blip>
            <a:srcRect l="16827" t="14159" r="64382" b="82272"/>
            <a:stretch/>
          </p:blipFill>
          <p:spPr>
            <a:xfrm>
              <a:off x="3586975" y="3630450"/>
              <a:ext cx="1578899" cy="449925"/>
            </a:xfrm>
            <a:prstGeom prst="rect">
              <a:avLst/>
            </a:prstGeom>
            <a:noFill/>
            <a:ln>
              <a:noFill/>
            </a:ln>
          </p:spPr>
        </p:pic>
        <p:pic>
          <p:nvPicPr>
            <p:cNvPr id="585" name="Google Shape;585;g10f07d5d56e_0_0"/>
            <p:cNvPicPr preferRelativeResize="0"/>
            <p:nvPr/>
          </p:nvPicPr>
          <p:blipFill rotWithShape="1">
            <a:blip r:embed="rId4">
              <a:alphaModFix/>
            </a:blip>
            <a:srcRect l="16827" t="14159" r="64382" b="82272"/>
            <a:stretch/>
          </p:blipFill>
          <p:spPr>
            <a:xfrm>
              <a:off x="5577700" y="3537950"/>
              <a:ext cx="1578899" cy="4499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3500"/>
                                        <p:tgtEl>
                                          <p:spTgt spid="583"/>
                                        </p:tgtEl>
                                        <p:attrNameLst>
                                          <p:attrName>ppt_x</p:attrName>
                                        </p:attrNameLst>
                                      </p:cBhvr>
                                      <p:tavLst>
                                        <p:tav tm="0">
                                          <p:val>
                                            <p:strVal val="#ppt_x"/>
                                          </p:val>
                                        </p:tav>
                                        <p:tav tm="100000">
                                          <p:val>
                                            <p:strVal val="#ppt_x+1"/>
                                          </p:val>
                                        </p:tav>
                                      </p:tavLst>
                                    </p:anim>
                                    <p:set>
                                      <p:cBhvr>
                                        <p:cTn id="7" dur="1" fill="hold">
                                          <p:stCondLst>
                                            <p:cond delay="3500"/>
                                          </p:stCondLst>
                                        </p:cTn>
                                        <p:tgtEl>
                                          <p:spTgt spid="5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0bafbc5172_1_5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01" name="Google Shape;601;g10bafbc5172_1_5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602" name="Google Shape;602;g10bafbc5172_1_53"/>
          <p:cNvSpPr/>
          <p:nvPr/>
        </p:nvSpPr>
        <p:spPr>
          <a:xfrm>
            <a:off x="2495100"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03" name="Google Shape;603;g10bafbc5172_1_5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04" name="Google Shape;604;g10bafbc5172_1_5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05" name="Google Shape;605;g10bafbc5172_1_5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06" name="Google Shape;606;g10bafbc5172_1_53"/>
          <p:cNvPicPr preferRelativeResize="0"/>
          <p:nvPr/>
        </p:nvPicPr>
        <p:blipFill>
          <a:blip r:embed="rId3">
            <a:alphaModFix/>
          </a:blip>
          <a:stretch>
            <a:fillRect/>
          </a:stretch>
        </p:blipFill>
        <p:spPr>
          <a:xfrm>
            <a:off x="7883035" y="2076034"/>
            <a:ext cx="3945199" cy="3945199"/>
          </a:xfrm>
          <a:prstGeom prst="rect">
            <a:avLst/>
          </a:prstGeom>
          <a:noFill/>
          <a:ln>
            <a:noFill/>
          </a:ln>
        </p:spPr>
      </p:pic>
      <p:pic>
        <p:nvPicPr>
          <p:cNvPr id="607" name="Google Shape;607;g10bafbc5172_1_53"/>
          <p:cNvPicPr preferRelativeResize="0"/>
          <p:nvPr/>
        </p:nvPicPr>
        <p:blipFill rotWithShape="1">
          <a:blip r:embed="rId4">
            <a:alphaModFix/>
          </a:blip>
          <a:srcRect l="16825" t="14016" r="6487" b="69053"/>
          <a:stretch/>
        </p:blipFill>
        <p:spPr>
          <a:xfrm>
            <a:off x="307334" y="2794000"/>
            <a:ext cx="7575700" cy="2509264"/>
          </a:xfrm>
          <a:prstGeom prst="rect">
            <a:avLst/>
          </a:prstGeom>
          <a:noFill/>
          <a:ln>
            <a:noFill/>
          </a:ln>
        </p:spPr>
      </p:pic>
      <p:sp>
        <p:nvSpPr>
          <p:cNvPr id="608" name="Google Shape;608;g10bafbc5172_1_53"/>
          <p:cNvSpPr txBox="1"/>
          <p:nvPr/>
        </p:nvSpPr>
        <p:spPr>
          <a:xfrm>
            <a:off x="3714867" y="5072600"/>
            <a:ext cx="1227200" cy="615513"/>
          </a:xfrm>
          <a:prstGeom prst="rect">
            <a:avLst/>
          </a:prstGeom>
          <a:noFill/>
          <a:ln>
            <a:noFill/>
          </a:ln>
        </p:spPr>
        <p:txBody>
          <a:bodyPr spcFirstLastPara="1" wrap="square" lIns="121900" tIns="121900" rIns="121900" bIns="121900" anchor="t" anchorCtr="0">
            <a:spAutoFit/>
          </a:bodyPr>
          <a:lstStyle/>
          <a:p>
            <a:r>
              <a:rPr lang="en-US" sz="2400"/>
              <a:t>cDNA</a:t>
            </a:r>
            <a:endParaRPr sz="2400"/>
          </a:p>
        </p:txBody>
      </p:sp>
      <p:sp>
        <p:nvSpPr>
          <p:cNvPr id="2" name="Title 1">
            <a:extLst>
              <a:ext uri="{FF2B5EF4-FFF2-40B4-BE49-F238E27FC236}">
                <a16:creationId xmlns:a16="http://schemas.microsoft.com/office/drawing/2014/main" id="{BAE4A9FE-B120-3FC8-D6C0-B6DED22E8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E03A51-22CE-C123-301B-3ECA1AB1DC00}"/>
              </a:ext>
            </a:extLst>
          </p:cNvPr>
          <p:cNvSpPr>
            <a:spLocks noGrp="1"/>
          </p:cNvSpPr>
          <p:nvPr>
            <p:ph idx="1"/>
          </p:nvPr>
        </p:nvSpPr>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10bafbc5172_1_6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16" name="Google Shape;616;g10bafbc5172_1_6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617" name="Google Shape;617;g10bafbc5172_1_6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18" name="Google Shape;618;g10bafbc5172_1_63"/>
          <p:cNvSpPr/>
          <p:nvPr/>
        </p:nvSpPr>
        <p:spPr>
          <a:xfrm>
            <a:off x="46626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19" name="Google Shape;619;g10bafbc5172_1_6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20" name="Google Shape;620;g10bafbc5172_1_6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21" name="Google Shape;621;g10bafbc5172_1_63"/>
          <p:cNvPicPr preferRelativeResize="0"/>
          <p:nvPr/>
        </p:nvPicPr>
        <p:blipFill rotWithShape="1">
          <a:blip r:embed="rId3">
            <a:alphaModFix/>
          </a:blip>
          <a:srcRect l="9427" t="29697" r="57917" b="33868"/>
          <a:stretch/>
        </p:blipFill>
        <p:spPr>
          <a:xfrm>
            <a:off x="7897534" y="2319616"/>
            <a:ext cx="2648269" cy="2068985"/>
          </a:xfrm>
          <a:prstGeom prst="rect">
            <a:avLst/>
          </a:prstGeom>
          <a:noFill/>
          <a:ln>
            <a:noFill/>
          </a:ln>
        </p:spPr>
      </p:pic>
      <p:pic>
        <p:nvPicPr>
          <p:cNvPr id="622" name="Google Shape;622;g10bafbc5172_1_63"/>
          <p:cNvPicPr preferRelativeResize="0"/>
          <p:nvPr/>
        </p:nvPicPr>
        <p:blipFill rotWithShape="1">
          <a:blip r:embed="rId4">
            <a:alphaModFix/>
          </a:blip>
          <a:srcRect l="50126" t="29695" r="30196" b="44172"/>
          <a:stretch/>
        </p:blipFill>
        <p:spPr>
          <a:xfrm>
            <a:off x="10583034" y="2502634"/>
            <a:ext cx="1289332" cy="1199001"/>
          </a:xfrm>
          <a:prstGeom prst="rect">
            <a:avLst/>
          </a:prstGeom>
          <a:noFill/>
          <a:ln>
            <a:noFill/>
          </a:ln>
        </p:spPr>
      </p:pic>
      <p:sp>
        <p:nvSpPr>
          <p:cNvPr id="623" name="Google Shape;623;g10bafbc5172_1_63"/>
          <p:cNvSpPr txBox="1"/>
          <p:nvPr/>
        </p:nvSpPr>
        <p:spPr>
          <a:xfrm>
            <a:off x="10137333" y="3633834"/>
            <a:ext cx="2345200" cy="984845"/>
          </a:xfrm>
          <a:prstGeom prst="rect">
            <a:avLst/>
          </a:prstGeom>
          <a:noFill/>
          <a:ln>
            <a:noFill/>
          </a:ln>
        </p:spPr>
        <p:txBody>
          <a:bodyPr spcFirstLastPara="1" wrap="square" lIns="121900" tIns="121900" rIns="121900" bIns="121900" anchor="t" anchorCtr="0">
            <a:spAutoFit/>
          </a:bodyPr>
          <a:lstStyle/>
          <a:p>
            <a:pPr algn="ctr"/>
            <a:r>
              <a:rPr lang="en-US" sz="2400"/>
              <a:t>Magnetic SPRI Extraction</a:t>
            </a:r>
            <a:endParaRPr sz="2400"/>
          </a:p>
        </p:txBody>
      </p:sp>
      <p:pic>
        <p:nvPicPr>
          <p:cNvPr id="624" name="Google Shape;624;g10bafbc5172_1_63"/>
          <p:cNvPicPr preferRelativeResize="0"/>
          <p:nvPr/>
        </p:nvPicPr>
        <p:blipFill>
          <a:blip r:embed="rId5">
            <a:alphaModFix/>
          </a:blip>
          <a:stretch>
            <a:fillRect/>
          </a:stretch>
        </p:blipFill>
        <p:spPr>
          <a:xfrm rot="4986069">
            <a:off x="8251951" y="4271451"/>
            <a:ext cx="2044667" cy="1432565"/>
          </a:xfrm>
          <a:prstGeom prst="rect">
            <a:avLst/>
          </a:prstGeom>
          <a:noFill/>
          <a:ln>
            <a:noFill/>
          </a:ln>
        </p:spPr>
      </p:pic>
      <p:pic>
        <p:nvPicPr>
          <p:cNvPr id="625" name="Google Shape;625;g10bafbc5172_1_63"/>
          <p:cNvPicPr preferRelativeResize="0"/>
          <p:nvPr/>
        </p:nvPicPr>
        <p:blipFill>
          <a:blip r:embed="rId6">
            <a:alphaModFix/>
          </a:blip>
          <a:stretch>
            <a:fillRect/>
          </a:stretch>
        </p:blipFill>
        <p:spPr>
          <a:xfrm>
            <a:off x="8807034" y="5014334"/>
            <a:ext cx="398333" cy="637340"/>
          </a:xfrm>
          <a:prstGeom prst="rect">
            <a:avLst/>
          </a:prstGeom>
          <a:noFill/>
          <a:ln>
            <a:noFill/>
          </a:ln>
        </p:spPr>
      </p:pic>
      <p:sp>
        <p:nvSpPr>
          <p:cNvPr id="626" name="Google Shape;626;g10bafbc5172_1_63"/>
          <p:cNvSpPr txBox="1"/>
          <p:nvPr/>
        </p:nvSpPr>
        <p:spPr>
          <a:xfrm>
            <a:off x="9205367" y="4773266"/>
            <a:ext cx="780400" cy="492402"/>
          </a:xfrm>
          <a:prstGeom prst="rect">
            <a:avLst/>
          </a:prstGeom>
          <a:noFill/>
          <a:ln>
            <a:noFill/>
          </a:ln>
        </p:spPr>
        <p:txBody>
          <a:bodyPr spcFirstLastPara="1" wrap="square" lIns="121900" tIns="121900" rIns="121900" bIns="121900" anchor="t" anchorCtr="0">
            <a:spAutoFit/>
          </a:bodyPr>
          <a:lstStyle/>
          <a:p>
            <a:r>
              <a:rPr lang="en-US" sz="1600"/>
              <a:t>RNA</a:t>
            </a:r>
            <a:endParaRPr sz="1600"/>
          </a:p>
        </p:txBody>
      </p:sp>
      <p:sp>
        <p:nvSpPr>
          <p:cNvPr id="627" name="Google Shape;627;g10bafbc5172_1_63"/>
          <p:cNvSpPr txBox="1"/>
          <p:nvPr/>
        </p:nvSpPr>
        <p:spPr>
          <a:xfrm>
            <a:off x="9205367" y="5055395"/>
            <a:ext cx="780400" cy="492402"/>
          </a:xfrm>
          <a:prstGeom prst="rect">
            <a:avLst/>
          </a:prstGeom>
          <a:noFill/>
          <a:ln>
            <a:noFill/>
          </a:ln>
        </p:spPr>
        <p:txBody>
          <a:bodyPr spcFirstLastPara="1" wrap="square" lIns="121900" tIns="121900" rIns="121900" bIns="121900" anchor="t" anchorCtr="0">
            <a:spAutoFit/>
          </a:bodyPr>
          <a:lstStyle/>
          <a:p>
            <a:r>
              <a:rPr lang="en-US" sz="1600"/>
              <a:t>DNA</a:t>
            </a:r>
            <a:endParaRPr sz="1600"/>
          </a:p>
        </p:txBody>
      </p:sp>
      <p:sp>
        <p:nvSpPr>
          <p:cNvPr id="628" name="Google Shape;628;g10bafbc5172_1_63"/>
          <p:cNvSpPr txBox="1"/>
          <p:nvPr/>
        </p:nvSpPr>
        <p:spPr>
          <a:xfrm>
            <a:off x="9205367" y="5306101"/>
            <a:ext cx="951200" cy="492402"/>
          </a:xfrm>
          <a:prstGeom prst="rect">
            <a:avLst/>
          </a:prstGeom>
          <a:noFill/>
          <a:ln>
            <a:noFill/>
          </a:ln>
        </p:spPr>
        <p:txBody>
          <a:bodyPr spcFirstLastPara="1" wrap="square" lIns="121900" tIns="121900" rIns="121900" bIns="121900" anchor="t" anchorCtr="0">
            <a:spAutoFit/>
          </a:bodyPr>
          <a:lstStyle/>
          <a:p>
            <a:r>
              <a:rPr lang="en-US" sz="1600"/>
              <a:t>Debris</a:t>
            </a:r>
            <a:endParaRPr sz="1600"/>
          </a:p>
        </p:txBody>
      </p:sp>
      <p:pic>
        <p:nvPicPr>
          <p:cNvPr id="629" name="Google Shape;629;g10bafbc5172_1_63"/>
          <p:cNvPicPr preferRelativeResize="0"/>
          <p:nvPr/>
        </p:nvPicPr>
        <p:blipFill rotWithShape="1">
          <a:blip r:embed="rId7">
            <a:alphaModFix/>
          </a:blip>
          <a:srcRect l="16418" t="34574" r="6894" b="47632"/>
          <a:stretch/>
        </p:blipFill>
        <p:spPr>
          <a:xfrm>
            <a:off x="284601" y="2628534"/>
            <a:ext cx="7575700" cy="2637135"/>
          </a:xfrm>
          <a:prstGeom prst="rect">
            <a:avLst/>
          </a:prstGeom>
          <a:noFill/>
          <a:ln>
            <a:noFill/>
          </a:ln>
        </p:spPr>
      </p:pic>
      <p:sp>
        <p:nvSpPr>
          <p:cNvPr id="2" name="Title 1">
            <a:extLst>
              <a:ext uri="{FF2B5EF4-FFF2-40B4-BE49-F238E27FC236}">
                <a16:creationId xmlns:a16="http://schemas.microsoft.com/office/drawing/2014/main" id="{04292116-F247-9EB0-8128-2C92610A74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236468-35E0-D6B8-3824-F6F31C49FBA8}"/>
              </a:ext>
            </a:extLst>
          </p:cNvPr>
          <p:cNvSpPr>
            <a:spLocks noGrp="1"/>
          </p:cNvSpPr>
          <p:nvPr>
            <p:ph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0bafbc5172_1_8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37" name="Google Shape;637;g10bafbc5172_1_8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638" name="Google Shape;638;g10bafbc5172_1_8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39" name="Google Shape;639;g10bafbc5172_1_8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40" name="Google Shape;640;g10bafbc5172_1_83"/>
          <p:cNvSpPr/>
          <p:nvPr/>
        </p:nvSpPr>
        <p:spPr>
          <a:xfrm>
            <a:off x="6820200"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41" name="Google Shape;641;g10bafbc5172_1_83"/>
          <p:cNvSpPr/>
          <p:nvPr/>
        </p:nvSpPr>
        <p:spPr>
          <a:xfrm>
            <a:off x="89877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42" name="Google Shape;642;g10bafbc5172_1_83"/>
          <p:cNvPicPr preferRelativeResize="0"/>
          <p:nvPr/>
        </p:nvPicPr>
        <p:blipFill rotWithShape="1">
          <a:blip r:embed="rId3">
            <a:alphaModFix/>
          </a:blip>
          <a:srcRect l="17622" t="46770" r="5690" b="23504"/>
          <a:stretch/>
        </p:blipFill>
        <p:spPr>
          <a:xfrm>
            <a:off x="2047385" y="2093300"/>
            <a:ext cx="7575700" cy="4405835"/>
          </a:xfrm>
          <a:prstGeom prst="rect">
            <a:avLst/>
          </a:prstGeom>
          <a:noFill/>
          <a:ln>
            <a:noFill/>
          </a:ln>
        </p:spPr>
      </p:pic>
      <p:sp>
        <p:nvSpPr>
          <p:cNvPr id="2" name="Title 1">
            <a:extLst>
              <a:ext uri="{FF2B5EF4-FFF2-40B4-BE49-F238E27FC236}">
                <a16:creationId xmlns:a16="http://schemas.microsoft.com/office/drawing/2014/main" id="{A6BA6CAB-1E8D-2AC9-4CF6-E874A5B511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415A68-EF46-8502-5E51-F1E07F01388C}"/>
              </a:ext>
            </a:extLst>
          </p:cNvPr>
          <p:cNvSpPr>
            <a:spLocks noGrp="1"/>
          </p:cNvSpPr>
          <p:nvPr>
            <p:ph idx="1"/>
          </p:nvPr>
        </p:nvSpPr>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10bafbc5172_1_93"/>
          <p:cNvSpPr txBox="1"/>
          <p:nvPr/>
        </p:nvSpPr>
        <p:spPr>
          <a:xfrm>
            <a:off x="0" y="93767"/>
            <a:ext cx="12192000" cy="1087501"/>
          </a:xfrm>
          <a:prstGeom prst="rect">
            <a:avLst/>
          </a:prstGeom>
          <a:noFill/>
          <a:ln>
            <a:noFill/>
          </a:ln>
        </p:spPr>
        <p:txBody>
          <a:bodyPr spcFirstLastPara="1" wrap="square" lIns="121900" tIns="121900" rIns="121900" bIns="121900" anchor="t" anchorCtr="0">
            <a:spAutoFit/>
          </a:bodyPr>
          <a:lstStyle/>
          <a:p>
            <a:pPr algn="ctr">
              <a:lnSpc>
                <a:spcPct val="115000"/>
              </a:lnSpc>
            </a:pPr>
            <a:r>
              <a:rPr lang="en-US" sz="2667" b="1">
                <a:solidFill>
                  <a:schemeClr val="dk2"/>
                </a:solidFill>
              </a:rPr>
              <a:t>Downstream Steps</a:t>
            </a:r>
            <a:endParaRPr sz="2667" b="1">
              <a:solidFill>
                <a:schemeClr val="dk2"/>
              </a:solidFill>
            </a:endParaRPr>
          </a:p>
          <a:p>
            <a:pPr algn="ctr"/>
            <a:endParaRPr sz="2400"/>
          </a:p>
        </p:txBody>
      </p:sp>
      <p:sp>
        <p:nvSpPr>
          <p:cNvPr id="650" name="Google Shape;650;g10bafbc5172_1_93"/>
          <p:cNvSpPr/>
          <p:nvPr/>
        </p:nvSpPr>
        <p:spPr>
          <a:xfrm>
            <a:off x="3375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RT and Exo digestion</a:t>
            </a:r>
            <a:endParaRPr sz="1733" b="1">
              <a:solidFill>
                <a:schemeClr val="dk2"/>
              </a:solidFill>
            </a:endParaRPr>
          </a:p>
        </p:txBody>
      </p:sp>
      <p:sp>
        <p:nvSpPr>
          <p:cNvPr id="651" name="Google Shape;651;g10bafbc5172_1_93"/>
          <p:cNvSpPr/>
          <p:nvPr/>
        </p:nvSpPr>
        <p:spPr>
          <a:xfrm>
            <a:off x="24951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Second Strand Synthesis</a:t>
            </a:r>
            <a:endParaRPr sz="1733" b="1">
              <a:solidFill>
                <a:schemeClr val="dk2"/>
              </a:solidFill>
            </a:endParaRPr>
          </a:p>
        </p:txBody>
      </p:sp>
      <p:sp>
        <p:nvSpPr>
          <p:cNvPr id="652" name="Google Shape;652;g10bafbc5172_1_93"/>
          <p:cNvSpPr/>
          <p:nvPr/>
        </p:nvSpPr>
        <p:spPr>
          <a:xfrm>
            <a:off x="4662633"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WTA (PCR)</a:t>
            </a:r>
            <a:endParaRPr sz="1733" b="1">
              <a:solidFill>
                <a:schemeClr val="dk2"/>
              </a:solidFill>
            </a:endParaRPr>
          </a:p>
        </p:txBody>
      </p:sp>
      <p:sp>
        <p:nvSpPr>
          <p:cNvPr id="653" name="Google Shape;653;g10bafbc5172_1_93"/>
          <p:cNvSpPr/>
          <p:nvPr/>
        </p:nvSpPr>
        <p:spPr>
          <a:xfrm>
            <a:off x="6820200" y="1099367"/>
            <a:ext cx="2345200" cy="7640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Library Prep</a:t>
            </a:r>
            <a:endParaRPr sz="1733" b="1">
              <a:solidFill>
                <a:schemeClr val="dk2"/>
              </a:solidFill>
            </a:endParaRPr>
          </a:p>
        </p:txBody>
      </p:sp>
      <p:sp>
        <p:nvSpPr>
          <p:cNvPr id="654" name="Google Shape;654;g10bafbc5172_1_93"/>
          <p:cNvSpPr/>
          <p:nvPr/>
        </p:nvSpPr>
        <p:spPr>
          <a:xfrm>
            <a:off x="8987733" y="1099367"/>
            <a:ext cx="2345200" cy="764000"/>
          </a:xfrm>
          <a:prstGeom prst="chevron">
            <a:avLst>
              <a:gd name="adj"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733" b="1">
                <a:solidFill>
                  <a:schemeClr val="dk2"/>
                </a:solidFill>
              </a:rPr>
              <a:t>NGS and Analysis</a:t>
            </a:r>
            <a:endParaRPr sz="1733" b="1">
              <a:solidFill>
                <a:schemeClr val="dk2"/>
              </a:solidFill>
            </a:endParaRPr>
          </a:p>
        </p:txBody>
      </p:sp>
      <p:pic>
        <p:nvPicPr>
          <p:cNvPr id="655" name="Google Shape;655;g10bafbc5172_1_93"/>
          <p:cNvPicPr preferRelativeResize="0"/>
          <p:nvPr/>
        </p:nvPicPr>
        <p:blipFill>
          <a:blip r:embed="rId3">
            <a:alphaModFix/>
          </a:blip>
          <a:stretch>
            <a:fillRect/>
          </a:stretch>
        </p:blipFill>
        <p:spPr>
          <a:xfrm>
            <a:off x="5659133" y="2120233"/>
            <a:ext cx="1757267" cy="3079200"/>
          </a:xfrm>
          <a:prstGeom prst="rect">
            <a:avLst/>
          </a:prstGeom>
          <a:noFill/>
          <a:ln>
            <a:noFill/>
          </a:ln>
        </p:spPr>
      </p:pic>
      <p:pic>
        <p:nvPicPr>
          <p:cNvPr id="656" name="Google Shape;656;g10bafbc5172_1_93"/>
          <p:cNvPicPr preferRelativeResize="0"/>
          <p:nvPr/>
        </p:nvPicPr>
        <p:blipFill>
          <a:blip r:embed="rId4">
            <a:alphaModFix/>
          </a:blip>
          <a:stretch>
            <a:fillRect/>
          </a:stretch>
        </p:blipFill>
        <p:spPr>
          <a:xfrm>
            <a:off x="8210293" y="2032533"/>
            <a:ext cx="628491" cy="1005600"/>
          </a:xfrm>
          <a:prstGeom prst="rect">
            <a:avLst/>
          </a:prstGeom>
          <a:noFill/>
          <a:ln>
            <a:noFill/>
          </a:ln>
        </p:spPr>
      </p:pic>
      <p:sp>
        <p:nvSpPr>
          <p:cNvPr id="657" name="Google Shape;657;g10bafbc5172_1_93"/>
          <p:cNvSpPr txBox="1"/>
          <p:nvPr/>
        </p:nvSpPr>
        <p:spPr>
          <a:xfrm>
            <a:off x="8967361" y="2186534"/>
            <a:ext cx="1525200" cy="697715"/>
          </a:xfrm>
          <a:prstGeom prst="rect">
            <a:avLst/>
          </a:prstGeom>
          <a:noFill/>
          <a:ln>
            <a:noFill/>
          </a:ln>
        </p:spPr>
        <p:txBody>
          <a:bodyPr spcFirstLastPara="1" wrap="square" lIns="121900" tIns="121900" rIns="121900" bIns="121900" anchor="t" anchorCtr="0">
            <a:spAutoFit/>
          </a:bodyPr>
          <a:lstStyle/>
          <a:p>
            <a:pPr algn="ctr"/>
            <a:r>
              <a:rPr lang="en-US" sz="1467"/>
              <a:t>Pooled cDNA Library</a:t>
            </a:r>
            <a:endParaRPr sz="1467"/>
          </a:p>
        </p:txBody>
      </p:sp>
      <p:pic>
        <p:nvPicPr>
          <p:cNvPr id="658" name="Google Shape;658;g10bafbc5172_1_93"/>
          <p:cNvPicPr preferRelativeResize="0"/>
          <p:nvPr/>
        </p:nvPicPr>
        <p:blipFill>
          <a:blip r:embed="rId5">
            <a:alphaModFix/>
          </a:blip>
          <a:stretch>
            <a:fillRect/>
          </a:stretch>
        </p:blipFill>
        <p:spPr>
          <a:xfrm>
            <a:off x="6342185" y="2884132"/>
            <a:ext cx="2894833" cy="3989733"/>
          </a:xfrm>
          <a:prstGeom prst="rect">
            <a:avLst/>
          </a:prstGeom>
          <a:noFill/>
          <a:ln>
            <a:noFill/>
          </a:ln>
        </p:spPr>
      </p:pic>
      <p:pic>
        <p:nvPicPr>
          <p:cNvPr id="659" name="Google Shape;659;g10bafbc5172_1_93"/>
          <p:cNvPicPr preferRelativeResize="0"/>
          <p:nvPr/>
        </p:nvPicPr>
        <p:blipFill rotWithShape="1">
          <a:blip r:embed="rId6">
            <a:alphaModFix/>
          </a:blip>
          <a:srcRect l="25018" t="67263" r="12418" b="12558"/>
          <a:stretch/>
        </p:blipFill>
        <p:spPr>
          <a:xfrm>
            <a:off x="337534" y="2164484"/>
            <a:ext cx="6180165" cy="2990701"/>
          </a:xfrm>
          <a:prstGeom prst="rect">
            <a:avLst/>
          </a:prstGeom>
          <a:noFill/>
          <a:ln>
            <a:noFill/>
          </a:ln>
        </p:spPr>
      </p:pic>
      <p:pic>
        <p:nvPicPr>
          <p:cNvPr id="660" name="Google Shape;660;g10bafbc5172_1_93"/>
          <p:cNvPicPr preferRelativeResize="0"/>
          <p:nvPr/>
        </p:nvPicPr>
        <p:blipFill rotWithShape="1">
          <a:blip r:embed="rId7">
            <a:alphaModFix/>
          </a:blip>
          <a:srcRect l="5249" t="11388" b="4123"/>
          <a:stretch/>
        </p:blipFill>
        <p:spPr>
          <a:xfrm>
            <a:off x="9004268" y="3012000"/>
            <a:ext cx="2945201" cy="2386368"/>
          </a:xfrm>
          <a:prstGeom prst="rect">
            <a:avLst/>
          </a:prstGeom>
          <a:noFill/>
          <a:ln>
            <a:noFill/>
          </a:ln>
        </p:spPr>
      </p:pic>
      <p:sp>
        <p:nvSpPr>
          <p:cNvPr id="661" name="Google Shape;661;g10bafbc5172_1_93"/>
          <p:cNvSpPr txBox="1"/>
          <p:nvPr/>
        </p:nvSpPr>
        <p:spPr>
          <a:xfrm>
            <a:off x="9656900" y="5363418"/>
            <a:ext cx="2391200" cy="615513"/>
          </a:xfrm>
          <a:prstGeom prst="rect">
            <a:avLst/>
          </a:prstGeom>
          <a:noFill/>
          <a:ln>
            <a:noFill/>
          </a:ln>
        </p:spPr>
        <p:txBody>
          <a:bodyPr spcFirstLastPara="1" wrap="square" lIns="121900" tIns="121900" rIns="121900" bIns="121900" anchor="t" anchorCtr="0">
            <a:spAutoFit/>
          </a:bodyPr>
          <a:lstStyle/>
          <a:p>
            <a:r>
              <a:rPr lang="en-US" sz="2400" b="1">
                <a:latin typeface="IBM Plex Sans"/>
                <a:ea typeface="IBM Plex Sans"/>
                <a:cs typeface="IBM Plex Sans"/>
                <a:sym typeface="IBM Plex Sans"/>
              </a:rPr>
              <a:t>Data Analysis</a:t>
            </a:r>
            <a:endParaRPr sz="2400" b="1">
              <a:latin typeface="IBM Plex Sans"/>
              <a:ea typeface="IBM Plex Sans"/>
              <a:cs typeface="IBM Plex Sans"/>
              <a:sym typeface="IBM Plex Sans"/>
            </a:endParaRPr>
          </a:p>
        </p:txBody>
      </p:sp>
      <p:sp>
        <p:nvSpPr>
          <p:cNvPr id="2" name="Title 1">
            <a:extLst>
              <a:ext uri="{FF2B5EF4-FFF2-40B4-BE49-F238E27FC236}">
                <a16:creationId xmlns:a16="http://schemas.microsoft.com/office/drawing/2014/main" id="{3264FFA4-743F-E8D4-7DEB-76CEA613CB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2B53CA-2EF1-8C4B-2CBD-99AB332F4B8A}"/>
              </a:ext>
            </a:extLst>
          </p:cNvPr>
          <p:cNvSpPr>
            <a:spLocks noGrp="1"/>
          </p:cNvSpPr>
          <p:nvPr>
            <p:ph idx="1"/>
          </p:nvPr>
        </p:nvSpPr>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6" name="Google Shape;446;p2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a:solidFill>
                  <a:srgbClr val="011A99"/>
                </a:solidFill>
                <a:latin typeface="Avenir"/>
                <a:ea typeface="Avenir"/>
                <a:cs typeface="Avenir"/>
                <a:sym typeface="Avenir"/>
              </a:rPr>
              <a:t>There are many single-cell RNA sequencing methods</a:t>
            </a:r>
            <a:endParaRPr/>
          </a:p>
        </p:txBody>
      </p:sp>
      <p:pic>
        <p:nvPicPr>
          <p:cNvPr id="5" name="Picture 4" descr="Timeline&#10;&#10;Description automatically generated with medium confidence">
            <a:extLst>
              <a:ext uri="{FF2B5EF4-FFF2-40B4-BE49-F238E27FC236}">
                <a16:creationId xmlns:a16="http://schemas.microsoft.com/office/drawing/2014/main" id="{65EC3AB3-F05B-F9C4-DC8B-D68B7B388EA1}"/>
              </a:ext>
            </a:extLst>
          </p:cNvPr>
          <p:cNvPicPr>
            <a:picLocks noChangeAspect="1"/>
          </p:cNvPicPr>
          <p:nvPr/>
        </p:nvPicPr>
        <p:blipFill>
          <a:blip r:embed="rId3"/>
          <a:stretch>
            <a:fillRect/>
          </a:stretch>
        </p:blipFill>
        <p:spPr>
          <a:xfrm>
            <a:off x="696807" y="851586"/>
            <a:ext cx="10798386" cy="4665969"/>
          </a:xfrm>
          <a:prstGeom prst="rect">
            <a:avLst/>
          </a:prstGeom>
        </p:spPr>
      </p:pic>
      <p:sp>
        <p:nvSpPr>
          <p:cNvPr id="6" name="Rectangle 5">
            <a:extLst>
              <a:ext uri="{FF2B5EF4-FFF2-40B4-BE49-F238E27FC236}">
                <a16:creationId xmlns:a16="http://schemas.microsoft.com/office/drawing/2014/main" id="{359EAF79-9E82-26D3-86BC-8379B9F879D5}"/>
              </a:ext>
            </a:extLst>
          </p:cNvPr>
          <p:cNvSpPr/>
          <p:nvPr/>
        </p:nvSpPr>
        <p:spPr>
          <a:xfrm>
            <a:off x="8449443" y="3607195"/>
            <a:ext cx="1061357" cy="228600"/>
          </a:xfrm>
          <a:prstGeom prst="rect">
            <a:avLst/>
          </a:prstGeom>
          <a:solidFill>
            <a:srgbClr val="F8F3D3"/>
          </a:solidFill>
          <a:ln>
            <a:solidFill>
              <a:srgbClr val="F8F3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45;p29">
            <a:extLst>
              <a:ext uri="{FF2B5EF4-FFF2-40B4-BE49-F238E27FC236}">
                <a16:creationId xmlns:a16="http://schemas.microsoft.com/office/drawing/2014/main" id="{BA9827E8-394D-0A25-8038-919624A48FD4}"/>
              </a:ext>
            </a:extLst>
          </p:cNvPr>
          <p:cNvSpPr txBox="1"/>
          <p:nvPr/>
        </p:nvSpPr>
        <p:spPr>
          <a:xfrm>
            <a:off x="1659466" y="5795638"/>
            <a:ext cx="9073965" cy="707882"/>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000" dirty="0">
                <a:solidFill>
                  <a:srgbClr val="000000"/>
                </a:solidFill>
                <a:latin typeface="Avenir"/>
                <a:ea typeface="Avenir"/>
                <a:cs typeface="Avenir"/>
                <a:sym typeface="Avenir"/>
              </a:rPr>
              <a:t>Each protocol has </a:t>
            </a:r>
            <a:r>
              <a:rPr lang="en-US" sz="2000" b="1" dirty="0">
                <a:solidFill>
                  <a:srgbClr val="000000"/>
                </a:solidFill>
                <a:latin typeface="Avenir"/>
                <a:ea typeface="Avenir"/>
                <a:cs typeface="Avenir"/>
                <a:sym typeface="Avenir"/>
              </a:rPr>
              <a:t>advantages </a:t>
            </a:r>
            <a:r>
              <a:rPr lang="en-US" sz="2000" dirty="0">
                <a:solidFill>
                  <a:srgbClr val="000000"/>
                </a:solidFill>
                <a:latin typeface="Avenir"/>
                <a:ea typeface="Avenir"/>
                <a:cs typeface="Avenir"/>
                <a:sym typeface="Avenir"/>
              </a:rPr>
              <a:t>and </a:t>
            </a:r>
            <a:r>
              <a:rPr lang="en-US" sz="2000" b="1" dirty="0">
                <a:solidFill>
                  <a:srgbClr val="000000"/>
                </a:solidFill>
                <a:latin typeface="Avenir"/>
                <a:ea typeface="Avenir"/>
                <a:cs typeface="Avenir"/>
                <a:sym typeface="Avenir"/>
              </a:rPr>
              <a:t>limitations</a:t>
            </a:r>
            <a:r>
              <a:rPr lang="en-US" sz="2000" dirty="0">
                <a:solidFill>
                  <a:srgbClr val="000000"/>
                </a:solidFill>
                <a:latin typeface="Avenir"/>
                <a:ea typeface="Avenir"/>
                <a:cs typeface="Avenir"/>
                <a:sym typeface="Avenir"/>
              </a:rPr>
              <a:t>. What one ends up using is often dictated by multiple features - the </a:t>
            </a:r>
            <a:r>
              <a:rPr lang="en-US" sz="2000" b="1" dirty="0">
                <a:solidFill>
                  <a:srgbClr val="000000"/>
                </a:solidFill>
                <a:latin typeface="Avenir"/>
                <a:ea typeface="Avenir"/>
                <a:cs typeface="Avenir"/>
                <a:sym typeface="Avenir"/>
              </a:rPr>
              <a:t>biological context, cost, objective </a:t>
            </a:r>
            <a:r>
              <a:rPr lang="en-US" sz="2000" dirty="0">
                <a:solidFill>
                  <a:srgbClr val="000000"/>
                </a:solidFill>
                <a:latin typeface="Avenir"/>
                <a:ea typeface="Avenir"/>
                <a:cs typeface="Avenir"/>
                <a:sym typeface="Avenir"/>
              </a:rPr>
              <a:t>etc. </a:t>
            </a:r>
            <a:endParaRPr dirty="0"/>
          </a:p>
        </p:txBody>
      </p:sp>
    </p:spTree>
    <p:extLst>
      <p:ext uri="{BB962C8B-B14F-4D97-AF65-F5344CB8AC3E}">
        <p14:creationId xmlns:p14="http://schemas.microsoft.com/office/powerpoint/2010/main" val="397631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0"/>
          <p:cNvSpPr txBox="1"/>
          <p:nvPr/>
        </p:nvSpPr>
        <p:spPr>
          <a:xfrm>
            <a:off x="2136735" y="1466386"/>
            <a:ext cx="8324930" cy="1938988"/>
          </a:xfrm>
          <a:prstGeom prst="rect">
            <a:avLst/>
          </a:prstGeom>
          <a:noFill/>
          <a:ln>
            <a:noFill/>
          </a:ln>
        </p:spPr>
        <p:txBody>
          <a:bodyPr spcFirstLastPara="1" wrap="square" lIns="45700" tIns="45700" rIns="45700" bIns="45700" anchor="t" anchorCtr="0">
            <a:spAutoFit/>
          </a:bodyPr>
          <a:lstStyle/>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Throughput (# of cells / reaction )</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Sample of origin</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Cost / Labor / Time limitations</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Gene body coverage - 5’, 3’ biased, or full-length?</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UMI vs no-UMI</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Sequencing depth / cell</a:t>
            </a:r>
            <a:endParaRPr/>
          </a:p>
        </p:txBody>
      </p:sp>
      <p:sp>
        <p:nvSpPr>
          <p:cNvPr id="453" name="Google Shape;453;p30"/>
          <p:cNvSpPr txBox="1"/>
          <p:nvPr/>
        </p:nvSpPr>
        <p:spPr>
          <a:xfrm>
            <a:off x="2087809" y="1034685"/>
            <a:ext cx="3942742" cy="46166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400">
                <a:solidFill>
                  <a:srgbClr val="C47737"/>
                </a:solidFill>
                <a:latin typeface="Avenir"/>
                <a:ea typeface="Avenir"/>
                <a:cs typeface="Avenir"/>
                <a:sym typeface="Avenir"/>
              </a:rPr>
              <a:t>Choose protocol based on :</a:t>
            </a:r>
            <a:endParaRPr/>
          </a:p>
        </p:txBody>
      </p:sp>
      <p:grpSp>
        <p:nvGrpSpPr>
          <p:cNvPr id="454" name="Google Shape;454;p30"/>
          <p:cNvGrpSpPr/>
          <p:nvPr/>
        </p:nvGrpSpPr>
        <p:grpSpPr>
          <a:xfrm>
            <a:off x="2087810" y="3854085"/>
            <a:ext cx="6823283" cy="2345486"/>
            <a:chOff x="0" y="0"/>
            <a:chExt cx="8373856" cy="2345485"/>
          </a:xfrm>
        </p:grpSpPr>
        <p:sp>
          <p:nvSpPr>
            <p:cNvPr id="455" name="Google Shape;455;p30"/>
            <p:cNvSpPr txBox="1"/>
            <p:nvPr/>
          </p:nvSpPr>
          <p:spPr>
            <a:xfrm>
              <a:off x="0" y="0"/>
              <a:ext cx="2548805" cy="46166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400">
                  <a:solidFill>
                    <a:srgbClr val="C47737"/>
                  </a:solidFill>
                  <a:latin typeface="Avenir"/>
                  <a:ea typeface="Avenir"/>
                  <a:cs typeface="Avenir"/>
                  <a:sym typeface="Avenir"/>
                </a:rPr>
                <a:t>For example : </a:t>
              </a:r>
              <a:endParaRPr/>
            </a:p>
          </p:txBody>
        </p:sp>
        <p:sp>
          <p:nvSpPr>
            <p:cNvPr id="456" name="Google Shape;456;p30"/>
            <p:cNvSpPr txBox="1"/>
            <p:nvPr/>
          </p:nvSpPr>
          <p:spPr>
            <a:xfrm>
              <a:off x="48925" y="406498"/>
              <a:ext cx="8324931" cy="1938987"/>
            </a:xfrm>
            <a:prstGeom prst="rect">
              <a:avLst/>
            </a:prstGeom>
            <a:noFill/>
            <a:ln>
              <a:noFill/>
            </a:ln>
          </p:spPr>
          <p:txBody>
            <a:bodyPr spcFirstLastPara="1" wrap="square" lIns="45700" tIns="45700" rIns="45700" bIns="45700" anchor="t" anchorCtr="0">
              <a:spAutoFit/>
            </a:bodyPr>
            <a:lstStyle/>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If I want to classify all cell types in a diverse tissue (e.g. brain), I need high throughput</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If I want to re-annotate the transcriptome and discover new isoforms, I need full-length coverage</a:t>
              </a:r>
              <a:endParaRPr/>
            </a:p>
            <a:p>
              <a:pPr marL="228600" marR="0" lvl="0" indent="-228600" algn="l" rtl="0">
                <a:spcBef>
                  <a:spcPts val="0"/>
                </a:spcBef>
                <a:spcAft>
                  <a:spcPts val="0"/>
                </a:spcAft>
                <a:buClr>
                  <a:srgbClr val="000000"/>
                </a:buClr>
                <a:buSzPts val="2000"/>
                <a:buFont typeface="Avenir"/>
                <a:buChar char="•"/>
              </a:pPr>
              <a:r>
                <a:rPr lang="en-US" sz="2000">
                  <a:solidFill>
                    <a:srgbClr val="000000"/>
                  </a:solidFill>
                  <a:latin typeface="Avenir"/>
                  <a:ea typeface="Avenir"/>
                  <a:cs typeface="Avenir"/>
                  <a:sym typeface="Avenir"/>
                </a:rPr>
                <a:t>If I only have access to archival human samples, I will need to use a method that permits fixed cells (or nuclei)</a:t>
              </a:r>
              <a:endParaRPr/>
            </a:p>
          </p:txBody>
        </p:sp>
      </p:grpSp>
      <p:pic>
        <p:nvPicPr>
          <p:cNvPr id="457" name="Google Shape;457;p30"/>
          <p:cNvPicPr preferRelativeResize="0"/>
          <p:nvPr/>
        </p:nvPicPr>
        <p:blipFill rotWithShape="1">
          <a:blip r:embed="rId3">
            <a:alphaModFix/>
          </a:blip>
          <a:srcRect/>
          <a:stretch/>
        </p:blipFill>
        <p:spPr>
          <a:xfrm>
            <a:off x="9507617" y="3145221"/>
            <a:ext cx="1908095" cy="3054350"/>
          </a:xfrm>
          <a:prstGeom prst="rect">
            <a:avLst/>
          </a:prstGeom>
          <a:noFill/>
          <a:ln>
            <a:noFill/>
          </a:ln>
        </p:spPr>
      </p:pic>
      <p:sp>
        <p:nvSpPr>
          <p:cNvPr id="458" name="Google Shape;458;p30"/>
          <p:cNvSpPr/>
          <p:nvPr/>
        </p:nvSpPr>
        <p:spPr>
          <a:xfrm>
            <a:off x="7543800" y="6396335"/>
            <a:ext cx="4624265" cy="52318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dirty="0">
                <a:solidFill>
                  <a:srgbClr val="000000"/>
                </a:solidFill>
                <a:latin typeface="Avenir"/>
                <a:ea typeface="Avenir"/>
                <a:cs typeface="Avenir"/>
                <a:sym typeface="Avenir"/>
              </a:rPr>
              <a:t>Slide modified from Karthik Shekhar and Orr </a:t>
            </a:r>
            <a:r>
              <a:rPr lang="en-US" sz="1400" dirty="0" err="1">
                <a:solidFill>
                  <a:srgbClr val="000000"/>
                </a:solidFill>
                <a:latin typeface="Avenir"/>
                <a:ea typeface="Avenir"/>
                <a:cs typeface="Avenir"/>
                <a:sym typeface="Avenir"/>
              </a:rPr>
              <a:t>Ashenberg</a:t>
            </a:r>
            <a:endParaRPr sz="1400" dirty="0">
              <a:solidFill>
                <a:srgbClr val="000000"/>
              </a:solidFill>
              <a:latin typeface="Avenir"/>
              <a:ea typeface="Avenir"/>
              <a:cs typeface="Avenir"/>
              <a:sym typeface="Avenir"/>
            </a:endParaRPr>
          </a:p>
          <a:p>
            <a:pPr marL="0" marR="0" lvl="0" indent="0" algn="r" rtl="0">
              <a:spcBef>
                <a:spcPts val="0"/>
              </a:spcBef>
              <a:spcAft>
                <a:spcPts val="0"/>
              </a:spcAft>
              <a:buNone/>
            </a:pPr>
            <a:r>
              <a:rPr lang="en-US" sz="1400" dirty="0">
                <a:solidFill>
                  <a:srgbClr val="000000"/>
                </a:solidFill>
                <a:latin typeface="Avenir"/>
                <a:ea typeface="Avenir"/>
                <a:cs typeface="Avenir"/>
                <a:sym typeface="Avenir"/>
              </a:rPr>
              <a:t>Habib N. et </a:t>
            </a:r>
            <a:r>
              <a:rPr lang="en-US" sz="1400" i="1" dirty="0">
                <a:solidFill>
                  <a:srgbClr val="000000"/>
                </a:solidFill>
                <a:latin typeface="Avenir"/>
                <a:ea typeface="Avenir"/>
                <a:cs typeface="Avenir"/>
                <a:sym typeface="Avenir"/>
              </a:rPr>
              <a:t>al. </a:t>
            </a:r>
            <a:r>
              <a:rPr lang="en-US" sz="1400" dirty="0">
                <a:solidFill>
                  <a:srgbClr val="000000"/>
                </a:solidFill>
                <a:latin typeface="Avenir"/>
                <a:ea typeface="Avenir"/>
                <a:cs typeface="Avenir"/>
                <a:sym typeface="Avenir"/>
              </a:rPr>
              <a:t>(2016) </a:t>
            </a:r>
            <a:r>
              <a:rPr lang="en-US" sz="1400" i="1" dirty="0">
                <a:solidFill>
                  <a:srgbClr val="000000"/>
                </a:solidFill>
                <a:latin typeface="Avenir"/>
                <a:ea typeface="Avenir"/>
                <a:cs typeface="Avenir"/>
                <a:sym typeface="Avenir"/>
              </a:rPr>
              <a:t>Science</a:t>
            </a:r>
            <a:r>
              <a:rPr lang="en-US" sz="1400" dirty="0">
                <a:solidFill>
                  <a:srgbClr val="000000"/>
                </a:solidFill>
                <a:latin typeface="Avenir"/>
                <a:ea typeface="Avenir"/>
                <a:cs typeface="Avenir"/>
                <a:sym typeface="Avenir"/>
              </a:rPr>
              <a:t>. 353, 925-928.</a:t>
            </a:r>
            <a:endParaRPr sz="1400" dirty="0">
              <a:solidFill>
                <a:schemeClr val="dk1"/>
              </a:solidFill>
              <a:latin typeface="Avenir"/>
              <a:ea typeface="Avenir"/>
              <a:cs typeface="Avenir"/>
              <a:sym typeface="Avenir"/>
            </a:endParaRPr>
          </a:p>
        </p:txBody>
      </p:sp>
      <p:sp>
        <p:nvSpPr>
          <p:cNvPr id="459" name="Google Shape;459;p30"/>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a:solidFill>
                  <a:srgbClr val="011A99"/>
                </a:solidFill>
                <a:latin typeface="Avenir"/>
                <a:ea typeface="Avenir"/>
                <a:cs typeface="Avenir"/>
                <a:sym typeface="Avenir"/>
              </a:rPr>
              <a:t>Considerations for single cell RNA-Seq</a:t>
            </a:r>
            <a:endParaRPr sz="3200">
              <a:solidFill>
                <a:srgbClr val="011A99"/>
              </a:solidFill>
              <a:latin typeface="Avenir"/>
              <a:ea typeface="Avenir"/>
              <a:cs typeface="Avenir"/>
              <a:sym typeface="Avenir"/>
            </a:endParaRPr>
          </a:p>
        </p:txBody>
      </p:sp>
      <p:sp>
        <p:nvSpPr>
          <p:cNvPr id="460" name="Google Shape;460;p30"/>
          <p:cNvSpPr/>
          <p:nvPr/>
        </p:nvSpPr>
        <p:spPr>
          <a:xfrm>
            <a:off x="9441427" y="3931369"/>
            <a:ext cx="435623" cy="234219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3A01-888E-3162-EBC3-56626DDF8CF4}"/>
              </a:ext>
            </a:extLst>
          </p:cNvPr>
          <p:cNvSpPr>
            <a:spLocks noGrp="1"/>
          </p:cNvSpPr>
          <p:nvPr>
            <p:ph type="title"/>
          </p:nvPr>
        </p:nvSpPr>
        <p:spPr>
          <a:xfrm>
            <a:off x="838200" y="58394"/>
            <a:ext cx="10515600" cy="1325563"/>
          </a:xfrm>
        </p:spPr>
        <p:txBody>
          <a:bodyPr/>
          <a:lstStyle/>
          <a:p>
            <a:r>
              <a:rPr lang="en-US" dirty="0">
                <a:solidFill>
                  <a:srgbClr val="020056"/>
                </a:solidFill>
              </a:rPr>
              <a:t>Slack</a:t>
            </a:r>
          </a:p>
        </p:txBody>
      </p:sp>
      <p:sp>
        <p:nvSpPr>
          <p:cNvPr id="3" name="Content Placeholder 2">
            <a:extLst>
              <a:ext uri="{FF2B5EF4-FFF2-40B4-BE49-F238E27FC236}">
                <a16:creationId xmlns:a16="http://schemas.microsoft.com/office/drawing/2014/main" id="{32370315-3B3F-39F3-48A8-453614779C60}"/>
              </a:ext>
            </a:extLst>
          </p:cNvPr>
          <p:cNvSpPr>
            <a:spLocks noGrp="1"/>
          </p:cNvSpPr>
          <p:nvPr>
            <p:ph idx="1"/>
          </p:nvPr>
        </p:nvSpPr>
        <p:spPr>
          <a:xfrm>
            <a:off x="838200" y="1383957"/>
            <a:ext cx="10515600" cy="4793006"/>
          </a:xfrm>
        </p:spPr>
        <p:txBody>
          <a:bodyPr/>
          <a:lstStyle/>
          <a:p>
            <a:r>
              <a:rPr lang="en-US" dirty="0">
                <a:solidFill>
                  <a:srgbClr val="020056"/>
                </a:solidFill>
              </a:rPr>
              <a:t>https://</a:t>
            </a:r>
            <a:r>
              <a:rPr lang="en-US" dirty="0" err="1">
                <a:solidFill>
                  <a:srgbClr val="020056"/>
                </a:solidFill>
              </a:rPr>
              <a:t>slack.com</a:t>
            </a:r>
            <a:r>
              <a:rPr lang="en-US" dirty="0">
                <a:solidFill>
                  <a:srgbClr val="020056"/>
                </a:solidFill>
              </a:rPr>
              <a:t>/downloads</a:t>
            </a:r>
          </a:p>
        </p:txBody>
      </p:sp>
      <p:pic>
        <p:nvPicPr>
          <p:cNvPr id="5" name="Picture 4" descr="Graphical user interface, text, application&#10;&#10;Description automatically generated">
            <a:extLst>
              <a:ext uri="{FF2B5EF4-FFF2-40B4-BE49-F238E27FC236}">
                <a16:creationId xmlns:a16="http://schemas.microsoft.com/office/drawing/2014/main" id="{4D17D965-8D12-CFFA-8D18-574798F7166A}"/>
              </a:ext>
            </a:extLst>
          </p:cNvPr>
          <p:cNvPicPr>
            <a:picLocks noChangeAspect="1"/>
          </p:cNvPicPr>
          <p:nvPr/>
        </p:nvPicPr>
        <p:blipFill>
          <a:blip r:embed="rId2"/>
          <a:stretch>
            <a:fillRect/>
          </a:stretch>
        </p:blipFill>
        <p:spPr>
          <a:xfrm>
            <a:off x="1773905" y="2089890"/>
            <a:ext cx="8644189" cy="4087073"/>
          </a:xfrm>
          <a:prstGeom prst="rect">
            <a:avLst/>
          </a:prstGeom>
        </p:spPr>
      </p:pic>
    </p:spTree>
    <p:extLst>
      <p:ext uri="{BB962C8B-B14F-4D97-AF65-F5344CB8AC3E}">
        <p14:creationId xmlns:p14="http://schemas.microsoft.com/office/powerpoint/2010/main" val="327140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3A01-888E-3162-EBC3-56626DDF8CF4}"/>
              </a:ext>
            </a:extLst>
          </p:cNvPr>
          <p:cNvSpPr>
            <a:spLocks noGrp="1"/>
          </p:cNvSpPr>
          <p:nvPr>
            <p:ph type="title"/>
          </p:nvPr>
        </p:nvSpPr>
        <p:spPr>
          <a:xfrm>
            <a:off x="838200" y="58394"/>
            <a:ext cx="10515600" cy="1325563"/>
          </a:xfrm>
        </p:spPr>
        <p:txBody>
          <a:bodyPr/>
          <a:lstStyle/>
          <a:p>
            <a:r>
              <a:rPr lang="en-US" dirty="0">
                <a:solidFill>
                  <a:srgbClr val="020056"/>
                </a:solidFill>
              </a:rPr>
              <a:t>Slack</a:t>
            </a:r>
          </a:p>
        </p:txBody>
      </p:sp>
      <p:pic>
        <p:nvPicPr>
          <p:cNvPr id="8" name="Picture 7" descr="Graphical user interface, text, application, email&#10;&#10;Description automatically generated">
            <a:extLst>
              <a:ext uri="{FF2B5EF4-FFF2-40B4-BE49-F238E27FC236}">
                <a16:creationId xmlns:a16="http://schemas.microsoft.com/office/drawing/2014/main" id="{7820C85D-B808-9FE4-23D0-B736F1375EB6}"/>
              </a:ext>
            </a:extLst>
          </p:cNvPr>
          <p:cNvPicPr>
            <a:picLocks noChangeAspect="1"/>
          </p:cNvPicPr>
          <p:nvPr/>
        </p:nvPicPr>
        <p:blipFill>
          <a:blip r:embed="rId2"/>
          <a:stretch>
            <a:fillRect/>
          </a:stretch>
        </p:blipFill>
        <p:spPr>
          <a:xfrm>
            <a:off x="1543049" y="1217120"/>
            <a:ext cx="8861339" cy="5512008"/>
          </a:xfrm>
          <a:prstGeom prst="rect">
            <a:avLst/>
          </a:prstGeom>
        </p:spPr>
      </p:pic>
      <p:sp>
        <p:nvSpPr>
          <p:cNvPr id="9" name="Rectangle 8">
            <a:extLst>
              <a:ext uri="{FF2B5EF4-FFF2-40B4-BE49-F238E27FC236}">
                <a16:creationId xmlns:a16="http://schemas.microsoft.com/office/drawing/2014/main" id="{62E62A2C-CFF1-CC9C-523B-084928D6BC52}"/>
              </a:ext>
            </a:extLst>
          </p:cNvPr>
          <p:cNvSpPr/>
          <p:nvPr/>
        </p:nvSpPr>
        <p:spPr>
          <a:xfrm>
            <a:off x="1595803" y="2395077"/>
            <a:ext cx="1153152" cy="147606"/>
          </a:xfrm>
          <a:prstGeom prst="rect">
            <a:avLst/>
          </a:prstGeom>
          <a:solidFill>
            <a:srgbClr val="3E0F40"/>
          </a:solidFill>
          <a:ln>
            <a:solidFill>
              <a:srgbClr val="3E0F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56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9"/>
          <p:cNvPicPr preferRelativeResize="0"/>
          <p:nvPr/>
        </p:nvPicPr>
        <p:blipFill rotWithShape="1">
          <a:blip r:embed="rId3">
            <a:alphaModFix/>
          </a:blip>
          <a:srcRect/>
          <a:stretch/>
        </p:blipFill>
        <p:spPr>
          <a:xfrm>
            <a:off x="5268920" y="1841295"/>
            <a:ext cx="1654163" cy="3035818"/>
          </a:xfrm>
          <a:prstGeom prst="rect">
            <a:avLst/>
          </a:prstGeom>
          <a:noFill/>
          <a:ln>
            <a:noFill/>
          </a:ln>
        </p:spPr>
      </p:pic>
      <p:grpSp>
        <p:nvGrpSpPr>
          <p:cNvPr id="162" name="Google Shape;162;p9"/>
          <p:cNvGrpSpPr/>
          <p:nvPr/>
        </p:nvGrpSpPr>
        <p:grpSpPr>
          <a:xfrm>
            <a:off x="3061495" y="1425572"/>
            <a:ext cx="3034507" cy="1183246"/>
            <a:chOff x="-947966" y="-240470"/>
            <a:chExt cx="8092020" cy="3155315"/>
          </a:xfrm>
        </p:grpSpPr>
        <p:cxnSp>
          <p:nvCxnSpPr>
            <p:cNvPr id="163" name="Google Shape;163;p9"/>
            <p:cNvCxnSpPr/>
            <p:nvPr/>
          </p:nvCxnSpPr>
          <p:spPr>
            <a:xfrm>
              <a:off x="2344534" y="1519661"/>
              <a:ext cx="4799519" cy="435726"/>
            </a:xfrm>
            <a:prstGeom prst="straightConnector1">
              <a:avLst/>
            </a:prstGeom>
            <a:noFill/>
            <a:ln w="12700" cap="flat" cmpd="sng">
              <a:solidFill>
                <a:srgbClr val="000000"/>
              </a:solidFill>
              <a:prstDash val="solid"/>
              <a:bevel/>
              <a:headEnd type="none" w="sm" len="sm"/>
              <a:tailEnd type="none" w="sm" len="sm"/>
            </a:ln>
          </p:spPr>
        </p:cxnSp>
        <p:grpSp>
          <p:nvGrpSpPr>
            <p:cNvPr id="164" name="Google Shape;164;p9"/>
            <p:cNvGrpSpPr/>
            <p:nvPr/>
          </p:nvGrpSpPr>
          <p:grpSpPr>
            <a:xfrm>
              <a:off x="-947966" y="-240470"/>
              <a:ext cx="3131768" cy="3155315"/>
              <a:chOff x="-947966" y="-240470"/>
              <a:chExt cx="3131768" cy="3155314"/>
            </a:xfrm>
          </p:grpSpPr>
          <p:sp>
            <p:nvSpPr>
              <p:cNvPr id="165" name="Google Shape;165;p9"/>
              <p:cNvSpPr/>
              <p:nvPr/>
            </p:nvSpPr>
            <p:spPr>
              <a:xfrm>
                <a:off x="-399734" y="-240470"/>
                <a:ext cx="2260600" cy="1231087"/>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TYPE</a:t>
                </a:r>
                <a:endParaRPr/>
              </a:p>
            </p:txBody>
          </p:sp>
          <p:pic>
            <p:nvPicPr>
              <p:cNvPr id="166" name="Google Shape;166;p9"/>
              <p:cNvPicPr preferRelativeResize="0"/>
              <p:nvPr/>
            </p:nvPicPr>
            <p:blipFill rotWithShape="1">
              <a:blip r:embed="rId4">
                <a:alphaModFix/>
              </a:blip>
              <a:srcRect/>
              <a:stretch/>
            </p:blipFill>
            <p:spPr>
              <a:xfrm rot="5400000">
                <a:off x="-401431" y="329611"/>
                <a:ext cx="2038697" cy="3131768"/>
              </a:xfrm>
              <a:prstGeom prst="rect">
                <a:avLst/>
              </a:prstGeom>
              <a:noFill/>
              <a:ln w="12700" cap="flat" cmpd="sng">
                <a:solidFill>
                  <a:srgbClr val="000000"/>
                </a:solidFill>
                <a:prstDash val="solid"/>
                <a:miter lim="800000"/>
                <a:headEnd type="none" w="sm" len="sm"/>
                <a:tailEnd type="none" w="sm" len="sm"/>
              </a:ln>
              <a:effectLst>
                <a:outerShdw blurRad="101600" dist="76200" dir="2700000" rotWithShape="0">
                  <a:srgbClr val="000000">
                    <a:alpha val="40000"/>
                  </a:srgbClr>
                </a:outerShdw>
              </a:effectLst>
            </p:spPr>
          </p:pic>
        </p:grpSp>
      </p:grpSp>
      <p:sp>
        <p:nvSpPr>
          <p:cNvPr id="167" name="Google Shape;167;p9"/>
          <p:cNvSpPr/>
          <p:nvPr/>
        </p:nvSpPr>
        <p:spPr>
          <a:xfrm>
            <a:off x="7308100" y="1195251"/>
            <a:ext cx="1295401" cy="346245"/>
          </a:xfrm>
          <a:prstGeom prst="rect">
            <a:avLst/>
          </a:prstGeom>
          <a:noFill/>
          <a:ln>
            <a:noFill/>
          </a:ln>
        </p:spPr>
        <p:txBody>
          <a:bodyPr spcFirstLastPara="1" wrap="square" lIns="34275" tIns="34275" rIns="34275" bIns="3427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LOCATION</a:t>
            </a:r>
            <a:endParaRPr/>
          </a:p>
        </p:txBody>
      </p:sp>
      <p:pic>
        <p:nvPicPr>
          <p:cNvPr id="168" name="Google Shape;168;p9"/>
          <p:cNvPicPr preferRelativeResize="0"/>
          <p:nvPr/>
        </p:nvPicPr>
        <p:blipFill rotWithShape="1">
          <a:blip r:embed="rId5">
            <a:alphaModFix/>
          </a:blip>
          <a:srcRect l="50805" t="2385" r="1163" b="5814"/>
          <a:stretch/>
        </p:blipFill>
        <p:spPr>
          <a:xfrm>
            <a:off x="7357703" y="1575590"/>
            <a:ext cx="1246647" cy="969616"/>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cxnSp>
        <p:nvCxnSpPr>
          <p:cNvPr id="169" name="Google Shape;169;p9"/>
          <p:cNvCxnSpPr/>
          <p:nvPr/>
        </p:nvCxnSpPr>
        <p:spPr>
          <a:xfrm rot="10800000">
            <a:off x="6215922" y="3794934"/>
            <a:ext cx="1168038" cy="878957"/>
          </a:xfrm>
          <a:prstGeom prst="straightConnector1">
            <a:avLst/>
          </a:prstGeom>
          <a:noFill/>
          <a:ln w="12700" cap="flat" cmpd="sng">
            <a:solidFill>
              <a:srgbClr val="000000"/>
            </a:solidFill>
            <a:prstDash val="solid"/>
            <a:bevel/>
            <a:headEnd type="none" w="sm" len="sm"/>
            <a:tailEnd type="none" w="sm" len="sm"/>
          </a:ln>
        </p:spPr>
      </p:cxnSp>
      <p:cxnSp>
        <p:nvCxnSpPr>
          <p:cNvPr id="170" name="Google Shape;170;p9"/>
          <p:cNvCxnSpPr/>
          <p:nvPr/>
        </p:nvCxnSpPr>
        <p:spPr>
          <a:xfrm flipH="1">
            <a:off x="6134101" y="2076259"/>
            <a:ext cx="1170123" cy="269715"/>
          </a:xfrm>
          <a:prstGeom prst="straightConnector1">
            <a:avLst/>
          </a:prstGeom>
          <a:noFill/>
          <a:ln w="12700" cap="flat" cmpd="sng">
            <a:solidFill>
              <a:srgbClr val="000000"/>
            </a:solidFill>
            <a:prstDash val="solid"/>
            <a:bevel/>
            <a:headEnd type="none" w="sm" len="sm"/>
            <a:tailEnd type="none" w="sm" len="sm"/>
          </a:ln>
        </p:spPr>
      </p:cxnSp>
      <p:sp>
        <p:nvSpPr>
          <p:cNvPr id="171" name="Google Shape;171;p9"/>
          <p:cNvSpPr/>
          <p:nvPr/>
        </p:nvSpPr>
        <p:spPr>
          <a:xfrm>
            <a:off x="3900293" y="4597728"/>
            <a:ext cx="1698983" cy="346245"/>
          </a:xfrm>
          <a:prstGeom prst="rect">
            <a:avLst/>
          </a:prstGeom>
          <a:noFill/>
          <a:ln>
            <a:noFill/>
          </a:ln>
        </p:spPr>
        <p:txBody>
          <a:bodyPr spcFirstLastPara="1" wrap="square" lIns="34275" tIns="34275" rIns="34275" bIns="3427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TRANSITIONS</a:t>
            </a:r>
            <a:endParaRPr/>
          </a:p>
        </p:txBody>
      </p:sp>
      <p:pic>
        <p:nvPicPr>
          <p:cNvPr id="172" name="Google Shape;172;p9"/>
          <p:cNvPicPr preferRelativeResize="0"/>
          <p:nvPr/>
        </p:nvPicPr>
        <p:blipFill rotWithShape="1">
          <a:blip r:embed="rId6">
            <a:alphaModFix/>
          </a:blip>
          <a:srcRect l="1150" t="1552" r="49973" b="32985"/>
          <a:stretch/>
        </p:blipFill>
        <p:spPr>
          <a:xfrm>
            <a:off x="4201117" y="4973579"/>
            <a:ext cx="1050766" cy="1056069"/>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grpSp>
        <p:nvGrpSpPr>
          <p:cNvPr id="173" name="Google Shape;173;p9"/>
          <p:cNvGrpSpPr/>
          <p:nvPr/>
        </p:nvGrpSpPr>
        <p:grpSpPr>
          <a:xfrm>
            <a:off x="2303489" y="3139045"/>
            <a:ext cx="3723324" cy="1367291"/>
            <a:chOff x="0" y="0"/>
            <a:chExt cx="8020256" cy="2250705"/>
          </a:xfrm>
        </p:grpSpPr>
        <p:pic>
          <p:nvPicPr>
            <p:cNvPr id="174" name="Google Shape;174;p9"/>
            <p:cNvPicPr preferRelativeResize="0"/>
            <p:nvPr/>
          </p:nvPicPr>
          <p:blipFill rotWithShape="1">
            <a:blip r:embed="rId7">
              <a:alphaModFix/>
            </a:blip>
            <a:srcRect l="55918" t="4058" r="5021" b="75650"/>
            <a:stretch/>
          </p:blipFill>
          <p:spPr>
            <a:xfrm>
              <a:off x="2319692" y="952254"/>
              <a:ext cx="2121410" cy="1298451"/>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sp>
          <p:nvSpPr>
            <p:cNvPr id="175" name="Google Shape;175;p9"/>
            <p:cNvSpPr/>
            <p:nvPr/>
          </p:nvSpPr>
          <p:spPr>
            <a:xfrm>
              <a:off x="989928" y="50344"/>
              <a:ext cx="2540001" cy="759939"/>
            </a:xfrm>
            <a:prstGeom prst="rect">
              <a:avLst/>
            </a:prstGeom>
            <a:noFill/>
            <a:ln>
              <a:noFill/>
            </a:ln>
          </p:spPr>
          <p:txBody>
            <a:bodyPr spcFirstLastPara="1" wrap="square" lIns="91425" tIns="91425" rIns="91425" bIns="9142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STATE</a:t>
              </a:r>
              <a:endParaRPr/>
            </a:p>
          </p:txBody>
        </p:sp>
        <p:cxnSp>
          <p:nvCxnSpPr>
            <p:cNvPr id="176" name="Google Shape;176;p9"/>
            <p:cNvCxnSpPr/>
            <p:nvPr/>
          </p:nvCxnSpPr>
          <p:spPr>
            <a:xfrm rot="10800000" flipH="1">
              <a:off x="4678635" y="0"/>
              <a:ext cx="3341621" cy="953841"/>
            </a:xfrm>
            <a:prstGeom prst="straightConnector1">
              <a:avLst/>
            </a:prstGeom>
            <a:noFill/>
            <a:ln w="12700" cap="flat" cmpd="sng">
              <a:solidFill>
                <a:srgbClr val="000000"/>
              </a:solidFill>
              <a:prstDash val="solid"/>
              <a:bevel/>
              <a:headEnd type="none" w="sm" len="sm"/>
              <a:tailEnd type="none" w="sm" len="sm"/>
            </a:ln>
          </p:spPr>
        </p:cxnSp>
        <p:pic>
          <p:nvPicPr>
            <p:cNvPr id="177" name="Google Shape;177;p9"/>
            <p:cNvPicPr preferRelativeResize="0"/>
            <p:nvPr/>
          </p:nvPicPr>
          <p:blipFill rotWithShape="1">
            <a:blip r:embed="rId7">
              <a:alphaModFix/>
            </a:blip>
            <a:srcRect l="8062" t="4057" r="49609" b="75650"/>
            <a:stretch/>
          </p:blipFill>
          <p:spPr>
            <a:xfrm>
              <a:off x="0" y="953839"/>
              <a:ext cx="2121410" cy="1295416"/>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grpSp>
      <p:cxnSp>
        <p:nvCxnSpPr>
          <p:cNvPr id="178" name="Google Shape;178;p9"/>
          <p:cNvCxnSpPr/>
          <p:nvPr/>
        </p:nvCxnSpPr>
        <p:spPr>
          <a:xfrm rot="10800000">
            <a:off x="6050394" y="2758188"/>
            <a:ext cx="2121049" cy="643358"/>
          </a:xfrm>
          <a:prstGeom prst="straightConnector1">
            <a:avLst/>
          </a:prstGeom>
          <a:noFill/>
          <a:ln w="12700" cap="flat" cmpd="sng">
            <a:solidFill>
              <a:srgbClr val="000000"/>
            </a:solidFill>
            <a:prstDash val="solid"/>
            <a:bevel/>
            <a:headEnd type="none" w="sm" len="sm"/>
            <a:tailEnd type="none" w="sm" len="sm"/>
          </a:ln>
        </p:spPr>
      </p:cxnSp>
      <p:sp>
        <p:nvSpPr>
          <p:cNvPr id="179" name="Google Shape;179;p9"/>
          <p:cNvSpPr/>
          <p:nvPr/>
        </p:nvSpPr>
        <p:spPr>
          <a:xfrm>
            <a:off x="7382709" y="4444902"/>
            <a:ext cx="1171576" cy="346245"/>
          </a:xfrm>
          <a:prstGeom prst="rect">
            <a:avLst/>
          </a:prstGeom>
          <a:noFill/>
          <a:ln>
            <a:noFill/>
          </a:ln>
        </p:spPr>
        <p:txBody>
          <a:bodyPr spcFirstLastPara="1" wrap="square" lIns="34275" tIns="34275" rIns="34275" bIns="3427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LINEAGE</a:t>
            </a:r>
            <a:endParaRPr/>
          </a:p>
        </p:txBody>
      </p:sp>
      <p:pic>
        <p:nvPicPr>
          <p:cNvPr id="180" name="Google Shape;180;p9" descr="journal.pone.0025605.g001.png"/>
          <p:cNvPicPr preferRelativeResize="0"/>
          <p:nvPr/>
        </p:nvPicPr>
        <p:blipFill rotWithShape="1">
          <a:blip r:embed="rId8">
            <a:alphaModFix/>
          </a:blip>
          <a:srcRect l="37521" t="53217" r="35196" b="6989"/>
          <a:stretch/>
        </p:blipFill>
        <p:spPr>
          <a:xfrm>
            <a:off x="7472009" y="4811941"/>
            <a:ext cx="962356" cy="1178976"/>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sp>
        <p:nvSpPr>
          <p:cNvPr id="181" name="Google Shape;181;p9"/>
          <p:cNvSpPr/>
          <p:nvPr/>
        </p:nvSpPr>
        <p:spPr>
          <a:xfrm>
            <a:off x="7848646" y="2845007"/>
            <a:ext cx="1940554" cy="346245"/>
          </a:xfrm>
          <a:prstGeom prst="rect">
            <a:avLst/>
          </a:prstGeom>
          <a:noFill/>
          <a:ln>
            <a:noFill/>
          </a:ln>
        </p:spPr>
        <p:txBody>
          <a:bodyPr spcFirstLastPara="1" wrap="square" lIns="34275" tIns="34275" rIns="34275" bIns="34275" anchor="ctr" anchorCtr="0">
            <a:spAutoFit/>
          </a:bodyPr>
          <a:lstStyle/>
          <a:p>
            <a:pPr marL="0" marR="0" lvl="0" indent="0" algn="ctr" rtl="0">
              <a:spcBef>
                <a:spcPts val="0"/>
              </a:spcBef>
              <a:spcAft>
                <a:spcPts val="0"/>
              </a:spcAft>
              <a:buNone/>
            </a:pPr>
            <a:r>
              <a:rPr lang="en-US" sz="1800">
                <a:solidFill>
                  <a:schemeClr val="dk1"/>
                </a:solidFill>
                <a:latin typeface="Avenir"/>
                <a:ea typeface="Avenir"/>
                <a:cs typeface="Avenir"/>
                <a:sym typeface="Avenir"/>
              </a:rPr>
              <a:t>INTERACTIONS</a:t>
            </a:r>
            <a:endParaRPr/>
          </a:p>
        </p:txBody>
      </p:sp>
      <p:pic>
        <p:nvPicPr>
          <p:cNvPr id="182" name="Google Shape;182;p9"/>
          <p:cNvPicPr preferRelativeResize="0"/>
          <p:nvPr/>
        </p:nvPicPr>
        <p:blipFill rotWithShape="1">
          <a:blip r:embed="rId9">
            <a:alphaModFix/>
          </a:blip>
          <a:srcRect/>
          <a:stretch/>
        </p:blipFill>
        <p:spPr>
          <a:xfrm>
            <a:off x="8295868" y="3225299"/>
            <a:ext cx="1009112" cy="1009113"/>
          </a:xfrm>
          <a:prstGeom prst="rect">
            <a:avLst/>
          </a:prstGeom>
          <a:noFill/>
          <a:ln w="12700" cap="flat" cmpd="sng">
            <a:solidFill>
              <a:srgbClr val="000000"/>
            </a:solidFill>
            <a:prstDash val="solid"/>
            <a:bevel/>
            <a:headEnd type="none" w="sm" len="sm"/>
            <a:tailEnd type="none" w="sm" len="sm"/>
          </a:ln>
          <a:effectLst>
            <a:outerShdw blurRad="101600" dist="76200" dir="2700000" rotWithShape="0">
              <a:srgbClr val="000000">
                <a:alpha val="40000"/>
              </a:srgbClr>
            </a:outerShdw>
          </a:effectLst>
        </p:spPr>
      </p:pic>
      <p:cxnSp>
        <p:nvCxnSpPr>
          <p:cNvPr id="183" name="Google Shape;183;p9"/>
          <p:cNvCxnSpPr/>
          <p:nvPr/>
        </p:nvCxnSpPr>
        <p:spPr>
          <a:xfrm rot="10800000" flipH="1">
            <a:off x="4884195" y="3520266"/>
            <a:ext cx="1038225" cy="1038225"/>
          </a:xfrm>
          <a:prstGeom prst="straightConnector1">
            <a:avLst/>
          </a:prstGeom>
          <a:noFill/>
          <a:ln w="12700" cap="flat" cmpd="sng">
            <a:solidFill>
              <a:srgbClr val="000000"/>
            </a:solidFill>
            <a:prstDash val="solid"/>
            <a:bevel/>
            <a:headEnd type="none" w="sm" len="sm"/>
            <a:tailEnd type="none" w="sm" len="sm"/>
          </a:ln>
        </p:spPr>
      </p:cxnSp>
      <p:sp>
        <p:nvSpPr>
          <p:cNvPr id="184" name="Google Shape;184;p9"/>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4000" dirty="0">
                <a:solidFill>
                  <a:srgbClr val="020056"/>
                </a:solidFill>
                <a:latin typeface="+mj-lt"/>
                <a:ea typeface="Avenir"/>
                <a:cs typeface="Avenir"/>
                <a:sym typeface="Avenir"/>
              </a:rPr>
              <a:t>A cell’s identity and fate are shaped by many features </a:t>
            </a:r>
            <a:endParaRPr sz="2400" dirty="0">
              <a:solidFill>
                <a:srgbClr val="020056"/>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g108fe186764_1_0"/>
          <p:cNvSpPr txBox="1">
            <a:spLocks noGrp="1"/>
          </p:cNvSpPr>
          <p:nvPr>
            <p:ph type="title"/>
          </p:nvPr>
        </p:nvSpPr>
        <p:spPr>
          <a:prstGeom prst="rect">
            <a:avLst/>
          </a:prstGeom>
          <a:noFill/>
          <a:ln>
            <a:noFill/>
          </a:ln>
        </p:spPr>
        <p:txBody>
          <a:bodyPr spcFirstLastPara="1" vert="horz" wrap="square" lIns="121900" tIns="60933" rIns="121900" bIns="60933" rtlCol="0" anchor="ctr" anchorCtr="0">
            <a:normAutofit fontScale="90000"/>
          </a:bodyPr>
          <a:lstStyle/>
          <a:p>
            <a:r>
              <a:rPr lang="en-US" sz="4400" dirty="0">
                <a:solidFill>
                  <a:srgbClr val="020056"/>
                </a:solidFill>
                <a:ea typeface="Avenir"/>
                <a:cs typeface="Avenir"/>
                <a:sym typeface="Avenir"/>
              </a:rPr>
              <a:t>Single-cell genomics allows for the profiling of</a:t>
            </a:r>
            <a:r>
              <a:rPr lang="en-US" dirty="0">
                <a:solidFill>
                  <a:srgbClr val="020056"/>
                </a:solidFill>
                <a:ea typeface="Arial"/>
                <a:cs typeface="Arial"/>
                <a:sym typeface="Arial"/>
              </a:rPr>
              <a:t> cellular and molecular diversity</a:t>
            </a:r>
            <a:endParaRPr dirty="0">
              <a:solidFill>
                <a:srgbClr val="020056"/>
              </a:solidFill>
            </a:endParaRPr>
          </a:p>
        </p:txBody>
      </p:sp>
      <p:pic>
        <p:nvPicPr>
          <p:cNvPr id="246" name="Google Shape;246;g108fe186764_1_0"/>
          <p:cNvPicPr preferRelativeResize="0">
            <a:picLocks noGrp="1"/>
          </p:cNvPicPr>
          <p:nvPr>
            <p:ph idx="1"/>
          </p:nvPr>
        </p:nvPicPr>
        <p:blipFill rotWithShape="1">
          <a:blip r:embed="rId3">
            <a:alphaModFix/>
          </a:blip>
          <a:stretch/>
        </p:blipFill>
        <p:spPr>
          <a:xfrm>
            <a:off x="3623649" y="1825625"/>
            <a:ext cx="4944702" cy="4351338"/>
          </a:xfrm>
          <a:prstGeom prst="rect">
            <a:avLst/>
          </a:prstGeom>
          <a:noFill/>
          <a:ln>
            <a:noFill/>
          </a:ln>
        </p:spPr>
      </p:pic>
      <p:sp>
        <p:nvSpPr>
          <p:cNvPr id="250" name="Google Shape;250;g108fe186764_1_0"/>
          <p:cNvSpPr txBox="1">
            <a:spLocks noGrp="1"/>
          </p:cNvSpPr>
          <p:nvPr>
            <p:ph type="sldNum" sz="quarter" idx="12"/>
          </p:nvPr>
        </p:nvSpPr>
        <p:spPr>
          <a:prstGeom prst="rect">
            <a:avLst/>
          </a:prstGeom>
        </p:spPr>
        <p:txBody>
          <a:bodyPr spcFirstLastPara="1" vert="horz" wrap="square" lIns="121900" tIns="60933" rIns="121900" bIns="60933" rtlCol="0" anchor="t" anchorCtr="0">
            <a:noAutofit/>
          </a:bodyPr>
          <a:lstStyle/>
          <a:p>
            <a:pPr>
              <a:buClr>
                <a:srgbClr val="000000"/>
              </a:buClr>
            </a:pPr>
            <a:fld id="{00000000-1234-1234-1234-123412341234}" type="slidenum">
              <a:rPr lang="en-US"/>
              <a:pPr>
                <a:buClr>
                  <a:srgbClr val="000000"/>
                </a:buClr>
              </a:pPr>
              <a:t>7</a:t>
            </a:fld>
            <a:endParaRPr/>
          </a:p>
        </p:txBody>
      </p:sp>
      <p:sp>
        <p:nvSpPr>
          <p:cNvPr id="248" name="Google Shape;248;g108fe186764_1_0"/>
          <p:cNvSpPr txBox="1">
            <a:spLocks noGrp="1"/>
          </p:cNvSpPr>
          <p:nvPr>
            <p:ph type="body" idx="4294967295"/>
          </p:nvPr>
        </p:nvSpPr>
        <p:spPr>
          <a:xfrm>
            <a:off x="0" y="6356350"/>
            <a:ext cx="7861300" cy="365125"/>
          </a:xfrm>
          <a:prstGeom prst="rect">
            <a:avLst/>
          </a:prstGeom>
          <a:noFill/>
          <a:ln>
            <a:noFill/>
          </a:ln>
        </p:spPr>
        <p:txBody>
          <a:bodyPr spcFirstLastPara="1" vert="horz" wrap="square" lIns="121900" tIns="60933" rIns="121900" bIns="60933" rtlCol="0" anchor="t" anchorCtr="0">
            <a:normAutofit fontScale="92500" lnSpcReduction="10000"/>
          </a:bodyPr>
          <a:lstStyle/>
          <a:p>
            <a:pPr marL="0" indent="0">
              <a:spcBef>
                <a:spcPts val="0"/>
              </a:spcBef>
              <a:buNone/>
            </a:pPr>
            <a:r>
              <a:rPr lang="en-US" sz="2000" dirty="0">
                <a:solidFill>
                  <a:srgbClr val="020056"/>
                </a:solidFill>
              </a:rPr>
              <a:t>Adapted from: Stuart et al. (2019). </a:t>
            </a:r>
            <a:r>
              <a:rPr lang="en-US" sz="2000" i="1" dirty="0">
                <a:solidFill>
                  <a:srgbClr val="020056"/>
                </a:solidFill>
              </a:rPr>
              <a:t>Nature Reviews Genetics</a:t>
            </a:r>
            <a:endParaRPr sz="2000" dirty="0">
              <a:solidFill>
                <a:srgbClr val="020056"/>
              </a:solidFill>
            </a:endParaRPr>
          </a:p>
        </p:txBody>
      </p:sp>
      <p:sp>
        <p:nvSpPr>
          <p:cNvPr id="249" name="Google Shape;249;g108fe186764_1_0"/>
          <p:cNvSpPr/>
          <p:nvPr/>
        </p:nvSpPr>
        <p:spPr>
          <a:xfrm>
            <a:off x="4028303" y="1870075"/>
            <a:ext cx="963826" cy="1263320"/>
          </a:xfrm>
          <a:prstGeom prst="rect">
            <a:avLst/>
          </a:prstGeom>
          <a:noFill/>
          <a:ln w="38100" cap="flat" cmpd="sng">
            <a:solidFill>
              <a:srgbClr val="020056"/>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rgbClr val="02005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13"/>
          <p:cNvPicPr preferRelativeResize="0"/>
          <p:nvPr/>
        </p:nvPicPr>
        <p:blipFill rotWithShape="1">
          <a:blip r:embed="rId3">
            <a:alphaModFix/>
          </a:blip>
          <a:srcRect/>
          <a:stretch/>
        </p:blipFill>
        <p:spPr>
          <a:xfrm>
            <a:off x="1524000" y="4245515"/>
            <a:ext cx="9144000" cy="1506538"/>
          </a:xfrm>
          <a:prstGeom prst="rect">
            <a:avLst/>
          </a:prstGeom>
          <a:noFill/>
          <a:ln>
            <a:noFill/>
          </a:ln>
        </p:spPr>
      </p:pic>
      <p:pic>
        <p:nvPicPr>
          <p:cNvPr id="251" name="Google Shape;251;p13"/>
          <p:cNvPicPr preferRelativeResize="0"/>
          <p:nvPr/>
        </p:nvPicPr>
        <p:blipFill rotWithShape="1">
          <a:blip r:embed="rId4">
            <a:alphaModFix/>
          </a:blip>
          <a:srcRect/>
          <a:stretch/>
        </p:blipFill>
        <p:spPr>
          <a:xfrm>
            <a:off x="1524000" y="1097666"/>
            <a:ext cx="9144000" cy="2871788"/>
          </a:xfrm>
          <a:prstGeom prst="rect">
            <a:avLst/>
          </a:prstGeom>
          <a:noFill/>
          <a:ln>
            <a:noFill/>
          </a:ln>
        </p:spPr>
      </p:pic>
      <p:sp>
        <p:nvSpPr>
          <p:cNvPr id="252" name="Google Shape;252;p13"/>
          <p:cNvSpPr/>
          <p:nvPr/>
        </p:nvSpPr>
        <p:spPr>
          <a:xfrm>
            <a:off x="6780551" y="6655693"/>
            <a:ext cx="5411449"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1"/>
                </a:solidFill>
                <a:latin typeface="Avenir"/>
                <a:ea typeface="Avenir"/>
                <a:cs typeface="Avenir"/>
                <a:sym typeface="Avenir"/>
              </a:rPr>
              <a:t>Svensson V et al. (2018) </a:t>
            </a:r>
            <a:r>
              <a:rPr lang="en-US" sz="1200" i="1">
                <a:solidFill>
                  <a:schemeClr val="dk1"/>
                </a:solidFill>
                <a:latin typeface="Avenir"/>
                <a:ea typeface="Avenir"/>
                <a:cs typeface="Avenir"/>
                <a:sym typeface="Avenir"/>
              </a:rPr>
              <a:t>Nature Protocols </a:t>
            </a:r>
            <a:r>
              <a:rPr lang="en-US" sz="1200">
                <a:solidFill>
                  <a:schemeClr val="dk1"/>
                </a:solidFill>
                <a:latin typeface="Avenir"/>
                <a:ea typeface="Avenir"/>
                <a:cs typeface="Avenir"/>
                <a:sym typeface="Avenir"/>
              </a:rPr>
              <a:t>13:599–604.</a:t>
            </a:r>
            <a:endParaRPr/>
          </a:p>
        </p:txBody>
      </p:sp>
      <p:sp>
        <p:nvSpPr>
          <p:cNvPr id="253" name="Google Shape;253;p13"/>
          <p:cNvSpPr/>
          <p:nvPr/>
        </p:nvSpPr>
        <p:spPr>
          <a:xfrm>
            <a:off x="1524001" y="1124263"/>
            <a:ext cx="239843" cy="31068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3"/>
          <p:cNvSpPr/>
          <p:nvPr/>
        </p:nvSpPr>
        <p:spPr>
          <a:xfrm>
            <a:off x="1524001" y="4245515"/>
            <a:ext cx="239843" cy="31068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3"/>
          <p:cNvSpPr/>
          <p:nvPr/>
        </p:nvSpPr>
        <p:spPr>
          <a:xfrm>
            <a:off x="4953634" y="3784788"/>
            <a:ext cx="250741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venir"/>
                <a:ea typeface="Avenir"/>
                <a:cs typeface="Avenir"/>
                <a:sym typeface="Avenir"/>
              </a:rPr>
              <a:t>Study publication data</a:t>
            </a:r>
            <a:endParaRPr sz="1800" b="1">
              <a:solidFill>
                <a:schemeClr val="dk1"/>
              </a:solidFill>
              <a:latin typeface="Avenir"/>
              <a:ea typeface="Avenir"/>
              <a:cs typeface="Avenir"/>
              <a:sym typeface="Avenir"/>
            </a:endParaRPr>
          </a:p>
        </p:txBody>
      </p:sp>
      <p:sp>
        <p:nvSpPr>
          <p:cNvPr id="256" name="Google Shape;256;p13"/>
          <p:cNvSpPr/>
          <p:nvPr/>
        </p:nvSpPr>
        <p:spPr>
          <a:xfrm rot="-5400000">
            <a:off x="401375" y="2377416"/>
            <a:ext cx="2202847"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venir"/>
                <a:ea typeface="Avenir"/>
                <a:cs typeface="Avenir"/>
                <a:sym typeface="Avenir"/>
              </a:rPr>
              <a:t>Single cells in study</a:t>
            </a:r>
            <a:endParaRPr sz="1800" b="1">
              <a:solidFill>
                <a:schemeClr val="dk1"/>
              </a:solidFill>
              <a:latin typeface="Avenir"/>
              <a:ea typeface="Avenir"/>
              <a:cs typeface="Avenir"/>
              <a:sym typeface="Avenir"/>
            </a:endParaRPr>
          </a:p>
        </p:txBody>
      </p:sp>
      <p:sp>
        <p:nvSpPr>
          <p:cNvPr id="257" name="Google Shape;257;p13"/>
          <p:cNvSpPr txBox="1"/>
          <p:nvPr/>
        </p:nvSpPr>
        <p:spPr>
          <a:xfrm>
            <a:off x="0" y="0"/>
            <a:ext cx="12192000" cy="10985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11A99"/>
              </a:buClr>
              <a:buSzPts val="3200"/>
              <a:buFont typeface="Avenir"/>
              <a:buNone/>
            </a:pPr>
            <a:r>
              <a:rPr lang="en-US" sz="3200" dirty="0">
                <a:solidFill>
                  <a:srgbClr val="020056"/>
                </a:solidFill>
                <a:latin typeface="Avenir"/>
                <a:ea typeface="Avenir"/>
                <a:cs typeface="Avenir"/>
                <a:sym typeface="Avenir"/>
              </a:rPr>
              <a:t>Single-cell RNA sequencing has grown exponentially</a:t>
            </a:r>
            <a:endParaRPr dirty="0">
              <a:solidFill>
                <a:srgbClr val="02005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F4BE-D97D-07DD-7102-1CB630BAAA7E}"/>
              </a:ext>
            </a:extLst>
          </p:cNvPr>
          <p:cNvSpPr>
            <a:spLocks noGrp="1"/>
          </p:cNvSpPr>
          <p:nvPr>
            <p:ph type="title"/>
          </p:nvPr>
        </p:nvSpPr>
        <p:spPr>
          <a:xfrm>
            <a:off x="838200" y="201496"/>
            <a:ext cx="10515600" cy="1325563"/>
          </a:xfrm>
        </p:spPr>
        <p:txBody>
          <a:bodyPr/>
          <a:lstStyle/>
          <a:p>
            <a:r>
              <a:rPr lang="en-US" dirty="0">
                <a:solidFill>
                  <a:srgbClr val="020056"/>
                </a:solidFill>
              </a:rPr>
              <a:t>Bulk vs </a:t>
            </a:r>
            <a:r>
              <a:rPr lang="en-US" dirty="0" err="1">
                <a:solidFill>
                  <a:srgbClr val="020056"/>
                </a:solidFill>
              </a:rPr>
              <a:t>scRNA</a:t>
            </a:r>
            <a:r>
              <a:rPr lang="en-US" dirty="0">
                <a:solidFill>
                  <a:srgbClr val="020056"/>
                </a:solidFill>
              </a:rPr>
              <a:t>-seq</a:t>
            </a:r>
          </a:p>
        </p:txBody>
      </p:sp>
      <p:sp>
        <p:nvSpPr>
          <p:cNvPr id="3" name="Content Placeholder 2">
            <a:extLst>
              <a:ext uri="{FF2B5EF4-FFF2-40B4-BE49-F238E27FC236}">
                <a16:creationId xmlns:a16="http://schemas.microsoft.com/office/drawing/2014/main" id="{A6794EE9-807E-D0C2-6AD4-D28AC342CEA5}"/>
              </a:ext>
            </a:extLst>
          </p:cNvPr>
          <p:cNvSpPr>
            <a:spLocks noGrp="1"/>
          </p:cNvSpPr>
          <p:nvPr>
            <p:ph idx="1"/>
          </p:nvPr>
        </p:nvSpPr>
        <p:spPr>
          <a:xfrm>
            <a:off x="838200" y="2511379"/>
            <a:ext cx="10515600" cy="4328365"/>
          </a:xfrm>
        </p:spPr>
        <p:txBody>
          <a:bodyPr>
            <a:normAutofit fontScale="92500" lnSpcReduction="20000"/>
          </a:bodyPr>
          <a:lstStyle/>
          <a:p>
            <a:r>
              <a:rPr lang="en-US" dirty="0">
                <a:solidFill>
                  <a:srgbClr val="000056"/>
                </a:solidFill>
                <a:effectLst/>
                <a:latin typeface="+mj-lt"/>
              </a:rPr>
              <a:t>quantifying expression signatures from cell mixture</a:t>
            </a:r>
          </a:p>
          <a:p>
            <a:r>
              <a:rPr lang="en-US" dirty="0">
                <a:solidFill>
                  <a:srgbClr val="000056"/>
                </a:solidFill>
                <a:effectLst/>
                <a:latin typeface="+mj-lt"/>
              </a:rPr>
              <a:t>insufficient for studying heterogeneous system</a:t>
            </a:r>
          </a:p>
          <a:p>
            <a:endParaRPr lang="en-US" dirty="0">
              <a:solidFill>
                <a:srgbClr val="000056"/>
              </a:solidFill>
              <a:latin typeface="Helvetica" pitchFamily="2" charset="0"/>
            </a:endParaRPr>
          </a:p>
          <a:p>
            <a:endParaRPr lang="en-US" dirty="0">
              <a:solidFill>
                <a:srgbClr val="000056"/>
              </a:solidFill>
              <a:effectLst/>
              <a:latin typeface="Helvetica" pitchFamily="2" charset="0"/>
            </a:endParaRPr>
          </a:p>
          <a:p>
            <a:endParaRPr lang="en-US" dirty="0">
              <a:solidFill>
                <a:srgbClr val="000056"/>
              </a:solidFill>
              <a:effectLst/>
              <a:latin typeface="Helvetica" pitchFamily="2" charset="0"/>
            </a:endParaRPr>
          </a:p>
          <a:p>
            <a:endParaRPr lang="en-US" dirty="0">
              <a:solidFill>
                <a:srgbClr val="000056"/>
              </a:solidFill>
              <a:effectLst/>
              <a:latin typeface="Helvetica" pitchFamily="2" charset="0"/>
            </a:endParaRPr>
          </a:p>
          <a:p>
            <a:r>
              <a:rPr lang="en-US" sz="2800" dirty="0">
                <a:solidFill>
                  <a:srgbClr val="020056"/>
                </a:solidFill>
                <a:latin typeface="+mj-lt"/>
              </a:rPr>
              <a:t>Uncover regulatory relationships between genes and track trajectories</a:t>
            </a:r>
          </a:p>
          <a:p>
            <a:r>
              <a:rPr lang="en-US" sz="2800" dirty="0">
                <a:solidFill>
                  <a:srgbClr val="020056"/>
                </a:solidFill>
                <a:latin typeface="+mj-lt"/>
              </a:rPr>
              <a:t>Understand cell-to-cell interactions</a:t>
            </a:r>
          </a:p>
          <a:p>
            <a:r>
              <a:rPr lang="en-US" sz="2800" dirty="0">
                <a:solidFill>
                  <a:srgbClr val="020056"/>
                </a:solidFill>
                <a:latin typeface="+mj-lt"/>
              </a:rPr>
              <a:t>More precise understanding of the transcriptome/heterogeneity</a:t>
            </a:r>
          </a:p>
          <a:p>
            <a:r>
              <a:rPr lang="en-US" sz="2800" dirty="0">
                <a:solidFill>
                  <a:srgbClr val="020056"/>
                </a:solidFill>
                <a:latin typeface="+mj-lt"/>
              </a:rPr>
              <a:t>Identify cell fates/map developmental trajectories</a:t>
            </a:r>
          </a:p>
          <a:p>
            <a:endParaRPr lang="en-US" dirty="0"/>
          </a:p>
        </p:txBody>
      </p:sp>
      <p:pic>
        <p:nvPicPr>
          <p:cNvPr id="5" name="Picture 4" descr="A picture containing diagram&#10;&#10;Description automatically generated">
            <a:extLst>
              <a:ext uri="{FF2B5EF4-FFF2-40B4-BE49-F238E27FC236}">
                <a16:creationId xmlns:a16="http://schemas.microsoft.com/office/drawing/2014/main" id="{0F93D5DF-2930-2286-3FFD-788F23397C9B}"/>
              </a:ext>
            </a:extLst>
          </p:cNvPr>
          <p:cNvPicPr>
            <a:picLocks noChangeAspect="1"/>
          </p:cNvPicPr>
          <p:nvPr/>
        </p:nvPicPr>
        <p:blipFill rotWithShape="1">
          <a:blip r:embed="rId3"/>
          <a:srcRect t="18372" b="9603"/>
          <a:stretch/>
        </p:blipFill>
        <p:spPr>
          <a:xfrm>
            <a:off x="1854557" y="1527059"/>
            <a:ext cx="7920507" cy="984321"/>
          </a:xfrm>
          <a:prstGeom prst="rect">
            <a:avLst/>
          </a:prstGeom>
        </p:spPr>
      </p:pic>
      <p:pic>
        <p:nvPicPr>
          <p:cNvPr id="7" name="Picture 6" descr="Diagram&#10;&#10;Description automatically generated">
            <a:extLst>
              <a:ext uri="{FF2B5EF4-FFF2-40B4-BE49-F238E27FC236}">
                <a16:creationId xmlns:a16="http://schemas.microsoft.com/office/drawing/2014/main" id="{E5C64243-4EF6-DD16-AAF1-58E06827BDD9}"/>
              </a:ext>
            </a:extLst>
          </p:cNvPr>
          <p:cNvPicPr>
            <a:picLocks noChangeAspect="1"/>
          </p:cNvPicPr>
          <p:nvPr/>
        </p:nvPicPr>
        <p:blipFill rotWithShape="1">
          <a:blip r:embed="rId4"/>
          <a:srcRect t="19305"/>
          <a:stretch/>
        </p:blipFill>
        <p:spPr>
          <a:xfrm>
            <a:off x="1854557" y="3285610"/>
            <a:ext cx="7772400" cy="1599505"/>
          </a:xfrm>
          <a:prstGeom prst="rect">
            <a:avLst/>
          </a:prstGeom>
        </p:spPr>
      </p:pic>
      <p:sp>
        <p:nvSpPr>
          <p:cNvPr id="9" name="TextBox 8">
            <a:extLst>
              <a:ext uri="{FF2B5EF4-FFF2-40B4-BE49-F238E27FC236}">
                <a16:creationId xmlns:a16="http://schemas.microsoft.com/office/drawing/2014/main" id="{9556F95E-FBBB-8549-B327-E25993A1127A}"/>
              </a:ext>
            </a:extLst>
          </p:cNvPr>
          <p:cNvSpPr txBox="1"/>
          <p:nvPr/>
        </p:nvSpPr>
        <p:spPr>
          <a:xfrm>
            <a:off x="0" y="6488668"/>
            <a:ext cx="8609240" cy="369332"/>
          </a:xfrm>
          <a:prstGeom prst="rect">
            <a:avLst/>
          </a:prstGeom>
          <a:noFill/>
        </p:spPr>
        <p:txBody>
          <a:bodyPr wrap="square">
            <a:spAutoFit/>
          </a:bodyPr>
          <a:lstStyle/>
          <a:p>
            <a:r>
              <a:rPr lang="en-US" dirty="0"/>
              <a:t>Figures from: https://</a:t>
            </a:r>
            <a:r>
              <a:rPr lang="en-US" dirty="0" err="1"/>
              <a:t>www.biostat.wisc.edu</a:t>
            </a:r>
            <a:r>
              <a:rPr lang="en-US" dirty="0"/>
              <a:t>/bmi776/lectures/</a:t>
            </a:r>
            <a:r>
              <a:rPr lang="en-US" dirty="0" err="1"/>
              <a:t>scRNA</a:t>
            </a:r>
            <a:r>
              <a:rPr lang="en-US" dirty="0"/>
              <a:t>-seq-</a:t>
            </a:r>
            <a:r>
              <a:rPr lang="en-US" dirty="0" err="1"/>
              <a:t>analysis.pdf</a:t>
            </a:r>
            <a:endParaRPr lang="en-US" dirty="0"/>
          </a:p>
        </p:txBody>
      </p:sp>
    </p:spTree>
    <p:extLst>
      <p:ext uri="{BB962C8B-B14F-4D97-AF65-F5344CB8AC3E}">
        <p14:creationId xmlns:p14="http://schemas.microsoft.com/office/powerpoint/2010/main" val="1697525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10858</TotalTime>
  <Words>3717</Words>
  <Application>Microsoft Macintosh PowerPoint</Application>
  <PresentationFormat>Widescreen</PresentationFormat>
  <Paragraphs>310</Paragraphs>
  <Slides>36</Slides>
  <Notes>32</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-apple-system</vt:lpstr>
      <vt:lpstr>Arial</vt:lpstr>
      <vt:lpstr>Arial</vt:lpstr>
      <vt:lpstr>Avenir</vt:lpstr>
      <vt:lpstr>Avenir Book</vt:lpstr>
      <vt:lpstr>Calibri</vt:lpstr>
      <vt:lpstr>Calibri Light</vt:lpstr>
      <vt:lpstr>Harding</vt:lpstr>
      <vt:lpstr>Helvetica</vt:lpstr>
      <vt:lpstr>Helvetica Neue</vt:lpstr>
      <vt:lpstr>IBM Plex Sans</vt:lpstr>
      <vt:lpstr>Times New Roman</vt:lpstr>
      <vt:lpstr>Office Theme</vt:lpstr>
      <vt:lpstr>Introduction to Experimental Sequencing Methods</vt:lpstr>
      <vt:lpstr>Overall Goals</vt:lpstr>
      <vt:lpstr>Course expectations</vt:lpstr>
      <vt:lpstr>Slack</vt:lpstr>
      <vt:lpstr>Slack</vt:lpstr>
      <vt:lpstr>PowerPoint Presentation</vt:lpstr>
      <vt:lpstr>Single-cell genomics allows for the profiling of cellular and molecular diversity</vt:lpstr>
      <vt:lpstr>PowerPoint Presentation</vt:lpstr>
      <vt:lpstr>Bulk vs scRNA-seq</vt:lpstr>
      <vt:lpstr>scRNA-seq is an important tool for  identifying activation signals</vt:lpstr>
      <vt:lpstr>General scRNA-Seq Workflow</vt:lpstr>
      <vt:lpstr>PowerPoint Presentation</vt:lpstr>
      <vt:lpstr>PowerPoint Presentation</vt:lpstr>
      <vt:lpstr>PowerPoint Presentation</vt:lpstr>
      <vt:lpstr>PowerPoint Presentation</vt:lpstr>
      <vt:lpstr>SMART-Seq2 + SMART-Seq3</vt:lpstr>
      <vt:lpstr>SMART-Seq2 + SMART-Seq3</vt:lpstr>
      <vt:lpstr>SMART-Seq2 + SMART-Seq3</vt:lpstr>
      <vt:lpstr>SMART-Seq2 + SMART-Seq3</vt:lpstr>
      <vt:lpstr>SMART-Seq2 + SMART-Seq3</vt:lpstr>
      <vt:lpstr>Unique Molecular Identifiers (UMIs) </vt:lpstr>
      <vt:lpstr>PowerPoint Presentation</vt:lpstr>
      <vt:lpstr>PowerPoint Presentation</vt:lpstr>
      <vt:lpstr>PowerPoint Presentation</vt:lpstr>
      <vt:lpstr>Drop-seq Methods Have Clinical Complications</vt:lpstr>
      <vt:lpstr>PowerPoint Presentation</vt:lpstr>
      <vt:lpstr>A Solution: Seq-Well</vt:lpstr>
      <vt:lpstr>Seq-Well: Massively Parallel Single-Cell RNA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Russo, Daniela Dolores</dc:creator>
  <cp:lastModifiedBy>Russo, Daniela Dolores</cp:lastModifiedBy>
  <cp:revision>19</cp:revision>
  <dcterms:created xsi:type="dcterms:W3CDTF">2022-10-04T14:47:34Z</dcterms:created>
  <dcterms:modified xsi:type="dcterms:W3CDTF">2022-10-17T12:40:38Z</dcterms:modified>
</cp:coreProperties>
</file>